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
  </p:notesMasterIdLst>
  <p:handoutMasterIdLst>
    <p:handoutMasterId r:id="rId21"/>
  </p:handoutMasterIdLst>
  <p:sldIdLst>
    <p:sldId id="386" r:id="rId2"/>
    <p:sldId id="325" r:id="rId3"/>
    <p:sldId id="403" r:id="rId4"/>
    <p:sldId id="405" r:id="rId5"/>
    <p:sldId id="404" r:id="rId6"/>
    <p:sldId id="396" r:id="rId7"/>
    <p:sldId id="400" r:id="rId8"/>
    <p:sldId id="398" r:id="rId9"/>
    <p:sldId id="395" r:id="rId10"/>
    <p:sldId id="401" r:id="rId11"/>
    <p:sldId id="397" r:id="rId12"/>
    <p:sldId id="406" r:id="rId13"/>
    <p:sldId id="402" r:id="rId14"/>
    <p:sldId id="408" r:id="rId15"/>
    <p:sldId id="390" r:id="rId16"/>
    <p:sldId id="407" r:id="rId17"/>
    <p:sldId id="392" r:id="rId18"/>
    <p:sldId id="387" r:id="rId1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mon Drexler" initials="SD"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A19"/>
    <a:srgbClr val="FFFF66"/>
    <a:srgbClr val="FFDF34"/>
    <a:srgbClr val="292929"/>
    <a:srgbClr val="D09E00"/>
    <a:srgbClr val="B08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68" autoAdjust="0"/>
    <p:restoredTop sz="84192" autoAdjust="0"/>
  </p:normalViewPr>
  <p:slideViewPr>
    <p:cSldViewPr snapToGrid="0">
      <p:cViewPr varScale="1">
        <p:scale>
          <a:sx n="77" d="100"/>
          <a:sy n="77" d="100"/>
        </p:scale>
        <p:origin x="408" y="96"/>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notesViewPr>
    <p:cSldViewPr snapToGrid="0">
      <p:cViewPr varScale="1">
        <p:scale>
          <a:sx n="56" d="100"/>
          <a:sy n="56" d="100"/>
        </p:scale>
        <p:origin x="2832" y="72"/>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2" tIns="46586" rIns="93172" bIns="46586" rtlCol="0"/>
          <a:lstStyle>
            <a:lvl1pPr algn="l">
              <a:defRPr sz="1300"/>
            </a:lvl1pPr>
          </a:lstStyle>
          <a:p>
            <a:endParaRPr lang="en-CA"/>
          </a:p>
        </p:txBody>
      </p:sp>
      <p:sp>
        <p:nvSpPr>
          <p:cNvPr id="3" name="Date Placeholder 2"/>
          <p:cNvSpPr>
            <a:spLocks noGrp="1"/>
          </p:cNvSpPr>
          <p:nvPr>
            <p:ph type="dt" sz="quarter" idx="1"/>
          </p:nvPr>
        </p:nvSpPr>
        <p:spPr>
          <a:xfrm>
            <a:off x="3970938" y="0"/>
            <a:ext cx="3037840" cy="464820"/>
          </a:xfrm>
          <a:prstGeom prst="rect">
            <a:avLst/>
          </a:prstGeom>
        </p:spPr>
        <p:txBody>
          <a:bodyPr vert="horz" lIns="93172" tIns="46586" rIns="93172" bIns="46586" rtlCol="0"/>
          <a:lstStyle>
            <a:lvl1pPr algn="r">
              <a:defRPr sz="1300"/>
            </a:lvl1pPr>
          </a:lstStyle>
          <a:p>
            <a:fld id="{BA641271-2698-41AC-BE94-B5C0ECC99D8C}" type="datetimeFigureOut">
              <a:rPr lang="en-US" smtClean="0"/>
              <a:pPr/>
              <a:t>5/29/2015</a:t>
            </a:fld>
            <a:endParaRPr lang="en-CA"/>
          </a:p>
        </p:txBody>
      </p:sp>
      <p:sp>
        <p:nvSpPr>
          <p:cNvPr id="4" name="Footer Placeholder 3"/>
          <p:cNvSpPr>
            <a:spLocks noGrp="1"/>
          </p:cNvSpPr>
          <p:nvPr>
            <p:ph type="ftr" sz="quarter" idx="2"/>
          </p:nvPr>
        </p:nvSpPr>
        <p:spPr>
          <a:xfrm>
            <a:off x="0" y="8829967"/>
            <a:ext cx="3037840" cy="464820"/>
          </a:xfrm>
          <a:prstGeom prst="rect">
            <a:avLst/>
          </a:prstGeom>
        </p:spPr>
        <p:txBody>
          <a:bodyPr vert="horz" lIns="93172" tIns="46586" rIns="93172" bIns="46586" rtlCol="0" anchor="b"/>
          <a:lstStyle>
            <a:lvl1pPr algn="l">
              <a:defRPr sz="1300"/>
            </a:lvl1pPr>
          </a:lstStyle>
          <a:p>
            <a:endParaRPr lang="en-CA"/>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2" tIns="46586" rIns="93172" bIns="46586" rtlCol="0" anchor="b"/>
          <a:lstStyle>
            <a:lvl1pPr algn="r">
              <a:defRPr sz="1300"/>
            </a:lvl1pPr>
          </a:lstStyle>
          <a:p>
            <a:fld id="{7791F11F-EF91-4F52-939B-87A8EBD7EC31}" type="slidenum">
              <a:rPr lang="en-CA" smtClean="0"/>
              <a:pPr/>
              <a:t>‹#›</a:t>
            </a:fld>
            <a:endParaRPr lang="en-CA"/>
          </a:p>
        </p:txBody>
      </p:sp>
    </p:spTree>
    <p:extLst>
      <p:ext uri="{BB962C8B-B14F-4D97-AF65-F5344CB8AC3E}">
        <p14:creationId xmlns:p14="http://schemas.microsoft.com/office/powerpoint/2010/main" val="406321747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g>
</file>

<file path=ppt/media/image15.png>
</file>

<file path=ppt/media/image16.png>
</file>

<file path=ppt/media/image17.png>
</file>

<file path=ppt/media/image18.png>
</file>

<file path=ppt/media/image19.jpg>
</file>

<file path=ppt/media/image2.png>
</file>

<file path=ppt/media/image20.jpeg>
</file>

<file path=ppt/media/image21.jpeg>
</file>

<file path=ppt/media/image3.jpeg>
</file>

<file path=ppt/media/image4.gif>
</file>

<file path=ppt/media/image5.jpeg>
</file>

<file path=ppt/media/image6.png>
</file>

<file path=ppt/media/image7.jpe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2" tIns="46586" rIns="93172" bIns="46586" rtlCol="0"/>
          <a:lstStyle>
            <a:lvl1pPr algn="l">
              <a:defRPr sz="1300"/>
            </a:lvl1pPr>
          </a:lstStyle>
          <a:p>
            <a:endParaRPr lang="en-CA"/>
          </a:p>
        </p:txBody>
      </p:sp>
      <p:sp>
        <p:nvSpPr>
          <p:cNvPr id="3" name="Date Placeholder 2"/>
          <p:cNvSpPr>
            <a:spLocks noGrp="1"/>
          </p:cNvSpPr>
          <p:nvPr>
            <p:ph type="dt" idx="1"/>
          </p:nvPr>
        </p:nvSpPr>
        <p:spPr>
          <a:xfrm>
            <a:off x="3970938" y="0"/>
            <a:ext cx="3037840" cy="464820"/>
          </a:xfrm>
          <a:prstGeom prst="rect">
            <a:avLst/>
          </a:prstGeom>
        </p:spPr>
        <p:txBody>
          <a:bodyPr vert="horz" lIns="93172" tIns="46586" rIns="93172" bIns="46586" rtlCol="0"/>
          <a:lstStyle>
            <a:lvl1pPr algn="r">
              <a:defRPr sz="1300"/>
            </a:lvl1pPr>
          </a:lstStyle>
          <a:p>
            <a:fld id="{2D0F5B55-4398-406D-89A9-19B9CF83D69C}" type="datetimeFigureOut">
              <a:rPr lang="en-US" smtClean="0"/>
              <a:pPr/>
              <a:t>5/29/2015</a:t>
            </a:fld>
            <a:endParaRPr lang="en-CA"/>
          </a:p>
        </p:txBody>
      </p:sp>
      <p:sp>
        <p:nvSpPr>
          <p:cNvPr id="4" name="Slide Image Placeholder 3"/>
          <p:cNvSpPr>
            <a:spLocks noGrp="1" noRot="1" noChangeAspect="1"/>
          </p:cNvSpPr>
          <p:nvPr>
            <p:ph type="sldImg" idx="2"/>
          </p:nvPr>
        </p:nvSpPr>
        <p:spPr>
          <a:xfrm>
            <a:off x="406400" y="698500"/>
            <a:ext cx="6197600" cy="3486150"/>
          </a:xfrm>
          <a:prstGeom prst="rect">
            <a:avLst/>
          </a:prstGeom>
          <a:noFill/>
          <a:ln w="12700">
            <a:solidFill>
              <a:prstClr val="black"/>
            </a:solidFill>
          </a:ln>
        </p:spPr>
        <p:txBody>
          <a:bodyPr vert="horz" lIns="93172" tIns="46586" rIns="93172" bIns="46586" rtlCol="0" anchor="ctr"/>
          <a:lstStyle/>
          <a:p>
            <a:endParaRPr lang="en-CA"/>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2" tIns="46586" rIns="93172" bIns="4658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829967"/>
            <a:ext cx="3037840" cy="464820"/>
          </a:xfrm>
          <a:prstGeom prst="rect">
            <a:avLst/>
          </a:prstGeom>
        </p:spPr>
        <p:txBody>
          <a:bodyPr vert="horz" lIns="93172" tIns="46586" rIns="93172" bIns="46586" rtlCol="0" anchor="b"/>
          <a:lstStyle>
            <a:lvl1pPr algn="l">
              <a:defRPr sz="1300"/>
            </a:lvl1pPr>
          </a:lstStyle>
          <a:p>
            <a:endParaRPr lang="en-CA"/>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2" tIns="46586" rIns="93172" bIns="46586" rtlCol="0" anchor="b"/>
          <a:lstStyle>
            <a:lvl1pPr algn="r">
              <a:defRPr sz="1300"/>
            </a:lvl1pPr>
          </a:lstStyle>
          <a:p>
            <a:fld id="{F046874C-5AC3-4F17-BFE3-726DE4425A75}" type="slidenum">
              <a:rPr lang="en-CA" smtClean="0"/>
              <a:pPr/>
              <a:t>‹#›</a:t>
            </a:fld>
            <a:endParaRPr lang="en-CA"/>
          </a:p>
        </p:txBody>
      </p:sp>
    </p:spTree>
    <p:extLst>
      <p:ext uri="{BB962C8B-B14F-4D97-AF65-F5344CB8AC3E}">
        <p14:creationId xmlns:p14="http://schemas.microsoft.com/office/powerpoint/2010/main" val="382227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ros.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ros.or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ros.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endParaRPr lang="en-CA" dirty="0" smtClean="0"/>
          </a:p>
        </p:txBody>
      </p:sp>
      <p:sp>
        <p:nvSpPr>
          <p:cNvPr id="4" name="Slide Number Placeholder 3"/>
          <p:cNvSpPr>
            <a:spLocks noGrp="1"/>
          </p:cNvSpPr>
          <p:nvPr>
            <p:ph type="sldNum" sz="quarter" idx="10"/>
          </p:nvPr>
        </p:nvSpPr>
        <p:spPr/>
        <p:txBody>
          <a:bodyPr/>
          <a:lstStyle/>
          <a:p>
            <a:fld id="{F046874C-5AC3-4F17-BFE3-726DE4425A75}" type="slidenum">
              <a:rPr lang="en-CA" smtClean="0"/>
              <a:pPr/>
              <a:t>1</a:t>
            </a:fld>
            <a:endParaRPr lang="en-CA" dirty="0"/>
          </a:p>
        </p:txBody>
      </p:sp>
    </p:spTree>
    <p:extLst>
      <p:ext uri="{BB962C8B-B14F-4D97-AF65-F5344CB8AC3E}">
        <p14:creationId xmlns:p14="http://schemas.microsoft.com/office/powerpoint/2010/main" val="40792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10</a:t>
            </a:fld>
            <a:endParaRPr lang="en-CA"/>
          </a:p>
        </p:txBody>
      </p:sp>
    </p:spTree>
    <p:extLst>
      <p:ext uri="{BB962C8B-B14F-4D97-AF65-F5344CB8AC3E}">
        <p14:creationId xmlns:p14="http://schemas.microsoft.com/office/powerpoint/2010/main" val="3267545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11</a:t>
            </a:fld>
            <a:endParaRPr lang="en-CA"/>
          </a:p>
        </p:txBody>
      </p:sp>
    </p:spTree>
    <p:extLst>
      <p:ext uri="{BB962C8B-B14F-4D97-AF65-F5344CB8AC3E}">
        <p14:creationId xmlns:p14="http://schemas.microsoft.com/office/powerpoint/2010/main" val="1112400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12</a:t>
            </a:fld>
            <a:endParaRPr lang="en-CA"/>
          </a:p>
        </p:txBody>
      </p:sp>
    </p:spTree>
    <p:extLst>
      <p:ext uri="{BB962C8B-B14F-4D97-AF65-F5344CB8AC3E}">
        <p14:creationId xmlns:p14="http://schemas.microsoft.com/office/powerpoint/2010/main" val="1502968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13</a:t>
            </a:fld>
            <a:endParaRPr lang="en-CA"/>
          </a:p>
        </p:txBody>
      </p:sp>
    </p:spTree>
    <p:extLst>
      <p:ext uri="{BB962C8B-B14F-4D97-AF65-F5344CB8AC3E}">
        <p14:creationId xmlns:p14="http://schemas.microsoft.com/office/powerpoint/2010/main" val="3946317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14</a:t>
            </a:fld>
            <a:endParaRPr lang="en-CA"/>
          </a:p>
        </p:txBody>
      </p:sp>
    </p:spTree>
    <p:extLst>
      <p:ext uri="{BB962C8B-B14F-4D97-AF65-F5344CB8AC3E}">
        <p14:creationId xmlns:p14="http://schemas.microsoft.com/office/powerpoint/2010/main" val="2942489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CA" sz="1300" b="0" dirty="0" smtClean="0"/>
              <a:t>Ilia sums</a:t>
            </a:r>
            <a:r>
              <a:rPr lang="en-CA" sz="1300" b="0" baseline="0" dirty="0" smtClean="0"/>
              <a:t> up lessons learned</a:t>
            </a:r>
            <a:endParaRPr lang="en-CA" sz="800" b="0"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15</a:t>
            </a:fld>
            <a:endParaRPr lang="en-CA"/>
          </a:p>
        </p:txBody>
      </p:sp>
    </p:spTree>
    <p:extLst>
      <p:ext uri="{BB962C8B-B14F-4D97-AF65-F5344CB8AC3E}">
        <p14:creationId xmlns:p14="http://schemas.microsoft.com/office/powerpoint/2010/main" val="15007397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normAutofit/>
          </a:bodyPr>
          <a:lstStyle/>
          <a:p>
            <a:pPr marL="285750" indent="-285750">
              <a:buFont typeface="Arial" panose="020B0604020202020204" pitchFamily="34" charset="0"/>
              <a:buChar char="•"/>
            </a:pPr>
            <a:r>
              <a:rPr lang="en-CA" sz="1300" b="0" dirty="0" smtClean="0"/>
              <a:t>Ilia sums</a:t>
            </a:r>
            <a:r>
              <a:rPr lang="en-CA" sz="1300" b="0" baseline="0" dirty="0" smtClean="0"/>
              <a:t> up lessons learned</a:t>
            </a:r>
            <a:endParaRPr lang="en-CA" sz="800" b="0"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16</a:t>
            </a:fld>
            <a:endParaRPr lang="en-CA"/>
          </a:p>
        </p:txBody>
      </p:sp>
    </p:spTree>
    <p:extLst>
      <p:ext uri="{BB962C8B-B14F-4D97-AF65-F5344CB8AC3E}">
        <p14:creationId xmlns:p14="http://schemas.microsoft.com/office/powerpoint/2010/main" val="35552507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17</a:t>
            </a:fld>
            <a:endParaRPr lang="en-CA"/>
          </a:p>
        </p:txBody>
      </p:sp>
    </p:spTree>
    <p:extLst>
      <p:ext uri="{BB962C8B-B14F-4D97-AF65-F5344CB8AC3E}">
        <p14:creationId xmlns:p14="http://schemas.microsoft.com/office/powerpoint/2010/main" val="32248561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b="0" dirty="0" smtClean="0"/>
              <a:t>Bio</a:t>
            </a:r>
            <a:r>
              <a:rPr lang="en-CA" b="0" baseline="0" dirty="0" smtClean="0"/>
              <a:t> if needed</a:t>
            </a:r>
            <a:endParaRPr lang="en-CA" b="0"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18</a:t>
            </a:fld>
            <a:endParaRPr lang="en-CA"/>
          </a:p>
        </p:txBody>
      </p:sp>
    </p:spTree>
    <p:extLst>
      <p:ext uri="{BB962C8B-B14F-4D97-AF65-F5344CB8AC3E}">
        <p14:creationId xmlns:p14="http://schemas.microsoft.com/office/powerpoint/2010/main" val="2636252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2</a:t>
            </a:fld>
            <a:endParaRPr lang="en-CA" dirty="0"/>
          </a:p>
        </p:txBody>
      </p:sp>
    </p:spTree>
    <p:extLst>
      <p:ext uri="{BB962C8B-B14F-4D97-AF65-F5344CB8AC3E}">
        <p14:creationId xmlns:p14="http://schemas.microsoft.com/office/powerpoint/2010/main" val="2636252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sz="1200" b="0" i="0" u="none" strike="noStrike" kern="1200" dirty="0" smtClean="0">
                <a:solidFill>
                  <a:schemeClr val="tx1"/>
                </a:solidFill>
                <a:effectLst/>
                <a:latin typeface="+mn-lt"/>
                <a:ea typeface="+mn-ea"/>
                <a:cs typeface="+mn-cs"/>
                <a:hlinkClick r:id="rId3" tooltip="ROS.org"/>
              </a:rPr>
              <a:t>ROS (Robot Operating System)</a:t>
            </a:r>
            <a:r>
              <a:rPr lang="en-CA" sz="1200" b="0" i="0" kern="1200" dirty="0" smtClean="0">
                <a:solidFill>
                  <a:schemeClr val="tx1"/>
                </a:solidFill>
                <a:effectLst/>
                <a:latin typeface="+mn-lt"/>
                <a:ea typeface="+mn-ea"/>
                <a:cs typeface="+mn-cs"/>
              </a:rPr>
              <a:t> is BSD-licensed software for controlling robotic components from a PC.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A ROS network is comprised of a number of independent nodes, each of which communicates with the other nodes using a publish/subscribe messaging model.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For example, a particular sensor’s driver might be implemented as a node, which publishes sensor data in a stream of messages.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These messages could be consumed by any number of other nodes, including filters, loggers, and also higher-level systems such as guidance, pathfinding, etc.</a:t>
            </a: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3</a:t>
            </a:fld>
            <a:endParaRPr lang="en-CA" dirty="0"/>
          </a:p>
        </p:txBody>
      </p:sp>
    </p:spTree>
    <p:extLst>
      <p:ext uri="{BB962C8B-B14F-4D97-AF65-F5344CB8AC3E}">
        <p14:creationId xmlns:p14="http://schemas.microsoft.com/office/powerpoint/2010/main" val="23731173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sz="1200" b="0" i="0" u="none" strike="noStrike" kern="1200" dirty="0" smtClean="0">
                <a:solidFill>
                  <a:schemeClr val="tx1"/>
                </a:solidFill>
                <a:effectLst/>
                <a:latin typeface="+mn-lt"/>
                <a:ea typeface="+mn-ea"/>
                <a:cs typeface="+mn-cs"/>
                <a:hlinkClick r:id="rId3" tooltip="ROS.org"/>
              </a:rPr>
              <a:t>ROS (Robot Operating System)</a:t>
            </a:r>
            <a:r>
              <a:rPr lang="en-CA" sz="1200" b="0" i="0" kern="1200" dirty="0" smtClean="0">
                <a:solidFill>
                  <a:schemeClr val="tx1"/>
                </a:solidFill>
                <a:effectLst/>
                <a:latin typeface="+mn-lt"/>
                <a:ea typeface="+mn-ea"/>
                <a:cs typeface="+mn-cs"/>
              </a:rPr>
              <a:t> is BSD-licensed software for controlling robotic components from a PC.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A ROS network is comprised of a number of independent nodes, each of which communicates with the other nodes using a publish/subscribe messaging model.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For example, a particular sensor’s driver might be implemented as a node, which publishes sensor data in a stream of messages.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These messages could be consumed by any number of other nodes, including filters, loggers, and also higher-level systems such as guidance, pathfinding, etc.</a:t>
            </a: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4</a:t>
            </a:fld>
            <a:endParaRPr lang="en-CA" dirty="0"/>
          </a:p>
        </p:txBody>
      </p:sp>
    </p:spTree>
    <p:extLst>
      <p:ext uri="{BB962C8B-B14F-4D97-AF65-F5344CB8AC3E}">
        <p14:creationId xmlns:p14="http://schemas.microsoft.com/office/powerpoint/2010/main" val="1517063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sz="1200" b="0" i="0" u="none" strike="noStrike" kern="1200" dirty="0" smtClean="0">
                <a:solidFill>
                  <a:schemeClr val="tx1"/>
                </a:solidFill>
                <a:effectLst/>
                <a:latin typeface="+mn-lt"/>
                <a:ea typeface="+mn-ea"/>
                <a:cs typeface="+mn-cs"/>
                <a:hlinkClick r:id="rId3" tooltip="ROS.org"/>
              </a:rPr>
              <a:t>ROS (Robot Operating System)</a:t>
            </a:r>
            <a:r>
              <a:rPr lang="en-CA" sz="1200" b="0" i="0" kern="1200" dirty="0" smtClean="0">
                <a:solidFill>
                  <a:schemeClr val="tx1"/>
                </a:solidFill>
                <a:effectLst/>
                <a:latin typeface="+mn-lt"/>
                <a:ea typeface="+mn-ea"/>
                <a:cs typeface="+mn-cs"/>
              </a:rPr>
              <a:t> is BSD-licensed software for controlling robotic components from a PC.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A ROS network is comprised of a number of independent nodes, each of which communicates with the other nodes using a publish/subscribe messaging model.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For example, a particular sensor’s driver might be implemented as a node, which publishes sensor data in a stream of messages. </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These messages could be consumed by any number of other nodes, including filters, loggers, and also higher-level systems such as guidance, pathfinding, etc.</a:t>
            </a: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5</a:t>
            </a:fld>
            <a:endParaRPr lang="en-CA" dirty="0"/>
          </a:p>
        </p:txBody>
      </p:sp>
    </p:spTree>
    <p:extLst>
      <p:ext uri="{BB962C8B-B14F-4D97-AF65-F5344CB8AC3E}">
        <p14:creationId xmlns:p14="http://schemas.microsoft.com/office/powerpoint/2010/main" val="644881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Let’s look at the ROS system from a very high level view. No need to worry how any of the following works, we will cover that later.</a:t>
            </a:r>
          </a:p>
          <a:p>
            <a:r>
              <a:rPr lang="en-CA" sz="1200" b="0" i="0" kern="1200" dirty="0" smtClean="0">
                <a:solidFill>
                  <a:schemeClr val="tx1"/>
                </a:solidFill>
                <a:effectLst/>
                <a:latin typeface="+mn-lt"/>
                <a:ea typeface="+mn-ea"/>
                <a:cs typeface="+mn-cs"/>
              </a:rPr>
              <a:t>ROS starts with the </a:t>
            </a:r>
            <a:r>
              <a:rPr lang="en-CA" sz="1200" b="0" i="0" u="sng" kern="1200" dirty="0" smtClean="0">
                <a:solidFill>
                  <a:schemeClr val="tx1"/>
                </a:solidFill>
                <a:effectLst/>
                <a:latin typeface="+mn-lt"/>
                <a:ea typeface="+mn-ea"/>
                <a:cs typeface="+mn-cs"/>
              </a:rPr>
              <a:t>ROS Master</a:t>
            </a:r>
            <a:r>
              <a:rPr lang="en-CA" sz="1200" b="0" i="0" kern="1200" dirty="0" smtClean="0">
                <a:solidFill>
                  <a:schemeClr val="tx1"/>
                </a:solidFill>
                <a:effectLst/>
                <a:latin typeface="+mn-lt"/>
                <a:ea typeface="+mn-ea"/>
                <a:cs typeface="+mn-cs"/>
              </a:rPr>
              <a:t>. The Master allows all other ROS pieces of software (Nodes) to find and talk to each other. That way, we do not have to ever specifically state “Send this sensor data to that computer at 127.0.0.1. We can simply tell Node 1 to send messages to Node 2.</a:t>
            </a:r>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046874C-5AC3-4F17-BFE3-726DE4425A75}" type="slidenum">
              <a:rPr lang="en-CA" smtClean="0"/>
              <a:pPr/>
              <a:t>6</a:t>
            </a:fld>
            <a:endParaRPr lang="en-CA"/>
          </a:p>
        </p:txBody>
      </p:sp>
    </p:spTree>
    <p:extLst>
      <p:ext uri="{BB962C8B-B14F-4D97-AF65-F5344CB8AC3E}">
        <p14:creationId xmlns:p14="http://schemas.microsoft.com/office/powerpoint/2010/main" val="2347228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In registering with the ROS Master, the Camera Node states that it will </a:t>
            </a:r>
            <a:r>
              <a:rPr lang="en-CA" sz="1200" b="0" i="0" u="sng" kern="1200" dirty="0" smtClean="0">
                <a:solidFill>
                  <a:schemeClr val="tx1"/>
                </a:solidFill>
                <a:effectLst/>
                <a:latin typeface="+mn-lt"/>
                <a:ea typeface="+mn-ea"/>
                <a:cs typeface="+mn-cs"/>
              </a:rPr>
              <a:t>Publish</a:t>
            </a:r>
            <a:r>
              <a:rPr lang="en-CA" sz="1200" b="0" i="0" kern="1200" dirty="0" smtClean="0">
                <a:solidFill>
                  <a:schemeClr val="tx1"/>
                </a:solidFill>
                <a:effectLst/>
                <a:latin typeface="+mn-lt"/>
                <a:ea typeface="+mn-ea"/>
                <a:cs typeface="+mn-cs"/>
              </a:rPr>
              <a:t> a Topic called /</a:t>
            </a:r>
            <a:r>
              <a:rPr lang="en-CA" sz="1200" b="0" i="0" kern="1200" dirty="0" err="1" smtClean="0">
                <a:solidFill>
                  <a:schemeClr val="tx1"/>
                </a:solidFill>
                <a:effectLst/>
                <a:latin typeface="+mn-lt"/>
                <a:ea typeface="+mn-ea"/>
                <a:cs typeface="+mn-cs"/>
              </a:rPr>
              <a:t>image_data</a:t>
            </a:r>
            <a:r>
              <a:rPr lang="en-CA" sz="1200" b="0" i="0" kern="1200" dirty="0" smtClean="0">
                <a:solidFill>
                  <a:schemeClr val="tx1"/>
                </a:solidFill>
                <a:effectLst/>
                <a:latin typeface="+mn-lt"/>
                <a:ea typeface="+mn-ea"/>
                <a:cs typeface="+mn-cs"/>
              </a:rPr>
              <a:t> (for example). Both of the other Nodes register that they are </a:t>
            </a:r>
            <a:r>
              <a:rPr lang="en-CA" sz="1200" b="0" i="0" u="sng" kern="1200" dirty="0" smtClean="0">
                <a:solidFill>
                  <a:schemeClr val="tx1"/>
                </a:solidFill>
                <a:effectLst/>
                <a:latin typeface="+mn-lt"/>
                <a:ea typeface="+mn-ea"/>
                <a:cs typeface="+mn-cs"/>
              </a:rPr>
              <a:t>Subscribed</a:t>
            </a:r>
            <a:r>
              <a:rPr lang="en-CA" sz="1200" b="0" i="0" kern="1200" dirty="0" smtClean="0">
                <a:solidFill>
                  <a:schemeClr val="tx1"/>
                </a:solidFill>
                <a:effectLst/>
                <a:latin typeface="+mn-lt"/>
                <a:ea typeface="+mn-ea"/>
                <a:cs typeface="+mn-cs"/>
              </a:rPr>
              <a:t> to the Topic /</a:t>
            </a:r>
            <a:r>
              <a:rPr lang="en-CA" sz="1200" b="0" i="0" kern="1200" dirty="0" err="1" smtClean="0">
                <a:solidFill>
                  <a:schemeClr val="tx1"/>
                </a:solidFill>
                <a:effectLst/>
                <a:latin typeface="+mn-lt"/>
                <a:ea typeface="+mn-ea"/>
                <a:cs typeface="+mn-cs"/>
              </a:rPr>
              <a:t>image_data</a:t>
            </a:r>
            <a:r>
              <a:rPr lang="en-CA" sz="1200" b="0" i="0" kern="1200" dirty="0" smtClean="0">
                <a:solidFill>
                  <a:schemeClr val="tx1"/>
                </a:solidFill>
                <a:effectLst/>
                <a:latin typeface="+mn-lt"/>
                <a:ea typeface="+mn-ea"/>
                <a:cs typeface="+mn-cs"/>
              </a:rPr>
              <a:t>.</a:t>
            </a:r>
          </a:p>
          <a:p>
            <a:r>
              <a:rPr lang="en-CA" sz="1200" b="0" i="0" kern="1200" dirty="0" smtClean="0">
                <a:solidFill>
                  <a:schemeClr val="tx1"/>
                </a:solidFill>
                <a:effectLst/>
                <a:latin typeface="+mn-lt"/>
                <a:ea typeface="+mn-ea"/>
                <a:cs typeface="+mn-cs"/>
              </a:rPr>
              <a:t>Thus, once the Camera Node receives some data from the Camera, it sends the /</a:t>
            </a:r>
            <a:r>
              <a:rPr lang="en-CA" sz="1200" b="0" i="0" kern="1200" dirty="0" err="1" smtClean="0">
                <a:solidFill>
                  <a:schemeClr val="tx1"/>
                </a:solidFill>
                <a:effectLst/>
                <a:latin typeface="+mn-lt"/>
                <a:ea typeface="+mn-ea"/>
                <a:cs typeface="+mn-cs"/>
              </a:rPr>
              <a:t>image_data</a:t>
            </a:r>
            <a:r>
              <a:rPr lang="en-CA" sz="1200" b="0" i="0" kern="1200" dirty="0" smtClean="0">
                <a:solidFill>
                  <a:schemeClr val="tx1"/>
                </a:solidFill>
                <a:effectLst/>
                <a:latin typeface="+mn-lt"/>
                <a:ea typeface="+mn-ea"/>
                <a:cs typeface="+mn-cs"/>
              </a:rPr>
              <a:t> message directly to the other two nodes. (Through what is essentially TCP/IP)</a:t>
            </a:r>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046874C-5AC3-4F17-BFE3-726DE4425A75}" type="slidenum">
              <a:rPr lang="en-CA" smtClean="0"/>
              <a:pPr/>
              <a:t>7</a:t>
            </a:fld>
            <a:endParaRPr lang="en-CA"/>
          </a:p>
        </p:txBody>
      </p:sp>
    </p:spTree>
    <p:extLst>
      <p:ext uri="{BB962C8B-B14F-4D97-AF65-F5344CB8AC3E}">
        <p14:creationId xmlns:p14="http://schemas.microsoft.com/office/powerpoint/2010/main" val="3007951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sz="1200" b="0" i="0" kern="1200" dirty="0" smtClean="0">
                <a:solidFill>
                  <a:schemeClr val="tx1"/>
                </a:solidFill>
                <a:effectLst/>
                <a:latin typeface="+mn-lt"/>
                <a:ea typeface="+mn-ea"/>
                <a:cs typeface="+mn-cs"/>
              </a:rPr>
              <a:t>Note that nodes in ROS do not have to be on the same system (multiple computers) or even of the same architecture! You could have a Arduino publishing messages, a laptop subscribing to them, and an Android phone driving motors. This makes ROS really flexible and adaptable to the needs of the user. ROS is also open source, maintained by many people.</a:t>
            </a: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8</a:t>
            </a:fld>
            <a:endParaRPr lang="en-CA"/>
          </a:p>
        </p:txBody>
      </p:sp>
    </p:spTree>
    <p:extLst>
      <p:ext uri="{BB962C8B-B14F-4D97-AF65-F5344CB8AC3E}">
        <p14:creationId xmlns:p14="http://schemas.microsoft.com/office/powerpoint/2010/main" val="2843975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smtClean="0"/>
              <a:t>Note: NOT the </a:t>
            </a:r>
            <a:r>
              <a:rPr lang="en-CA" sz="1200" b="1" i="0" kern="1200" dirty="0" smtClean="0">
                <a:solidFill>
                  <a:schemeClr val="tx1"/>
                </a:solidFill>
                <a:effectLst/>
                <a:latin typeface="+mn-lt"/>
                <a:ea typeface="+mn-ea"/>
                <a:cs typeface="+mn-cs"/>
              </a:rPr>
              <a:t>Robotics Toolbox by peter </a:t>
            </a:r>
            <a:r>
              <a:rPr lang="en-CA" sz="1200" b="1" i="0" kern="1200" dirty="0" err="1" smtClean="0">
                <a:solidFill>
                  <a:schemeClr val="tx1"/>
                </a:solidFill>
                <a:effectLst/>
                <a:latin typeface="+mn-lt"/>
                <a:ea typeface="+mn-ea"/>
                <a:cs typeface="+mn-cs"/>
              </a:rPr>
              <a:t>corke</a:t>
            </a:r>
            <a:endParaRPr lang="en-CA" dirty="0"/>
          </a:p>
        </p:txBody>
      </p:sp>
      <p:sp>
        <p:nvSpPr>
          <p:cNvPr id="4" name="Slide Number Placeholder 3"/>
          <p:cNvSpPr>
            <a:spLocks noGrp="1"/>
          </p:cNvSpPr>
          <p:nvPr>
            <p:ph type="sldNum" sz="quarter" idx="10"/>
          </p:nvPr>
        </p:nvSpPr>
        <p:spPr/>
        <p:txBody>
          <a:bodyPr/>
          <a:lstStyle/>
          <a:p>
            <a:fld id="{F046874C-5AC3-4F17-BFE3-726DE4425A75}" type="slidenum">
              <a:rPr lang="en-CA" smtClean="0"/>
              <a:pPr/>
              <a:t>9</a:t>
            </a:fld>
            <a:endParaRPr lang="en-CA"/>
          </a:p>
        </p:txBody>
      </p:sp>
    </p:spTree>
    <p:extLst>
      <p:ext uri="{BB962C8B-B14F-4D97-AF65-F5344CB8AC3E}">
        <p14:creationId xmlns:p14="http://schemas.microsoft.com/office/powerpoint/2010/main" val="1439059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dirty="0"/>
          </a:p>
        </p:txBody>
      </p:sp>
      <p:sp>
        <p:nvSpPr>
          <p:cNvPr id="4" name="Date Placeholder 3"/>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dirty="0"/>
          </a:p>
        </p:txBody>
      </p:sp>
      <p:sp>
        <p:nvSpPr>
          <p:cNvPr id="6" name="Slide Number Placeholder 5"/>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dirty="0"/>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dirty="0"/>
          </a:p>
        </p:txBody>
      </p:sp>
    </p:spTree>
  </p:cSld>
  <p:clrMapOvr>
    <a:masterClrMapping/>
  </p:clrMapOvr>
  <p:transition>
    <p:fade thruBlk="1"/>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41"/>
            <a:ext cx="84328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5" name="Footer Placeholder 4"/>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6" name="Slide Number Placeholder 5"/>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Tree>
  </p:cSld>
  <p:clrMapOvr>
    <a:masterClrMapping/>
  </p:clrMapOvr>
  <p:transition>
    <p:fade thruBlk="1"/>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cSld>
  <p:clrMapOvr>
    <a:masterClrMapping/>
  </p:clrMapOvr>
  <p:transition>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8" name="Rectangle 17"/>
          <p:cNvSpPr/>
          <p:nvPr userDrawn="1"/>
        </p:nvSpPr>
        <p:spPr>
          <a:xfrm>
            <a:off x="0" y="5036458"/>
            <a:ext cx="12192000" cy="18215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6" name="Picture 10" descr="http://www.pstut.com/imagemanager/images/resizable_pixel_world_map/black_on_white_world_map.gif"/>
          <p:cNvPicPr>
            <a:picLocks noChangeAspect="1" noChangeArrowheads="1"/>
          </p:cNvPicPr>
          <p:nvPr userDrawn="1"/>
        </p:nvPicPr>
        <p:blipFill>
          <a:blip r:embed="rId2" cstate="email">
            <a:duotone>
              <a:schemeClr val="bg2">
                <a:shade val="45000"/>
                <a:satMod val="135000"/>
              </a:schemeClr>
              <a:prstClr val="white"/>
            </a:duotone>
            <a:extLst>
              <a:ext uri="{28A0092B-C50C-407E-A947-70E740481C1C}">
                <a14:useLocalDpi xmlns:a14="http://schemas.microsoft.com/office/drawing/2010/main"/>
              </a:ext>
            </a:extLst>
          </a:blip>
          <a:srcRect t="9179" r="1" b="6727"/>
          <a:stretch>
            <a:fillRect/>
          </a:stretch>
        </p:blipFill>
        <p:spPr bwMode="auto">
          <a:xfrm>
            <a:off x="105045" y="959960"/>
            <a:ext cx="11951491" cy="5252157"/>
          </a:xfrm>
          <a:prstGeom prst="rect">
            <a:avLst/>
          </a:prstGeom>
          <a:noFill/>
        </p:spPr>
      </p:pic>
      <p:sp>
        <p:nvSpPr>
          <p:cNvPr id="8" name="TextBox 7"/>
          <p:cNvSpPr txBox="1"/>
          <p:nvPr userDrawn="1"/>
        </p:nvSpPr>
        <p:spPr>
          <a:xfrm>
            <a:off x="314840" y="857233"/>
            <a:ext cx="11400949" cy="4431983"/>
          </a:xfrm>
          <a:prstGeom prst="rect">
            <a:avLst/>
          </a:prstGeom>
          <a:noFill/>
        </p:spPr>
        <p:txBody>
          <a:bodyPr wrap="square" rtlCol="0">
            <a:spAutoFit/>
          </a:bodyPr>
          <a:lstStyle/>
          <a:p>
            <a:endParaRPr lang="en-CA" sz="3200" dirty="0" smtClean="0">
              <a:solidFill>
                <a:srgbClr val="C00000"/>
              </a:solidFill>
              <a:latin typeface="DINPro-Regular" pitchFamily="50" charset="0"/>
              <a:cs typeface="Arial" pitchFamily="34" charset="0"/>
            </a:endParaRPr>
          </a:p>
          <a:p>
            <a:endParaRPr lang="en-CA" sz="3200" dirty="0" smtClean="0">
              <a:solidFill>
                <a:srgbClr val="C00000"/>
              </a:solidFill>
              <a:latin typeface="DINPro-Regular" pitchFamily="50" charset="0"/>
              <a:cs typeface="Arial" pitchFamily="34" charset="0"/>
            </a:endParaRPr>
          </a:p>
          <a:p>
            <a:pPr algn="r"/>
            <a:endParaRPr lang="en-CA" sz="3200" dirty="0" smtClean="0">
              <a:solidFill>
                <a:srgbClr val="C00000"/>
              </a:solidFill>
              <a:latin typeface="DINPro-Regular" pitchFamily="50" charset="0"/>
              <a:cs typeface="Arial" pitchFamily="34" charset="0"/>
            </a:endParaRPr>
          </a:p>
          <a:p>
            <a:pPr algn="r"/>
            <a:endParaRPr lang="en-CA" sz="3200" dirty="0" smtClean="0">
              <a:solidFill>
                <a:srgbClr val="C00000"/>
              </a:solidFill>
              <a:latin typeface="DINPro-Regular" pitchFamily="50" charset="0"/>
              <a:cs typeface="Arial" pitchFamily="34" charset="0"/>
            </a:endParaRPr>
          </a:p>
          <a:p>
            <a:pPr algn="r"/>
            <a:endParaRPr lang="en-CA" sz="1800" dirty="0" smtClean="0">
              <a:solidFill>
                <a:schemeClr val="tx1">
                  <a:lumMod val="75000"/>
                  <a:lumOff val="25000"/>
                </a:schemeClr>
              </a:solidFill>
              <a:latin typeface="DINPro-Medium" pitchFamily="50" charset="0"/>
              <a:cs typeface="Arial" pitchFamily="34" charset="0"/>
            </a:endParaRPr>
          </a:p>
          <a:p>
            <a:pPr algn="r"/>
            <a:endParaRPr lang="en-CA" sz="1800" dirty="0" smtClean="0">
              <a:solidFill>
                <a:schemeClr val="tx1">
                  <a:lumMod val="75000"/>
                  <a:lumOff val="25000"/>
                </a:schemeClr>
              </a:solidFill>
              <a:latin typeface="DINPro-Medium" pitchFamily="50" charset="0"/>
              <a:cs typeface="Arial" pitchFamily="34" charset="0"/>
            </a:endParaRPr>
          </a:p>
          <a:p>
            <a:pPr algn="r"/>
            <a:endParaRPr lang="en-CA" sz="1800" dirty="0" smtClean="0">
              <a:solidFill>
                <a:schemeClr val="tx1">
                  <a:lumMod val="75000"/>
                  <a:lumOff val="25000"/>
                </a:schemeClr>
              </a:solidFill>
              <a:latin typeface="DINPro-Medium" pitchFamily="50" charset="0"/>
              <a:cs typeface="Arial" pitchFamily="34" charset="0"/>
            </a:endParaRPr>
          </a:p>
          <a:p>
            <a:pPr algn="r"/>
            <a:endParaRPr lang="en-CA" sz="2000" dirty="0" smtClean="0">
              <a:solidFill>
                <a:schemeClr val="tx1">
                  <a:lumMod val="75000"/>
                  <a:lumOff val="25000"/>
                </a:schemeClr>
              </a:solidFill>
              <a:latin typeface="DINPro-Medium" pitchFamily="50" charset="0"/>
              <a:cs typeface="Arial" pitchFamily="34" charset="0"/>
            </a:endParaRPr>
          </a:p>
          <a:p>
            <a:pPr algn="r"/>
            <a:endParaRPr lang="en-CA" sz="2000" dirty="0" smtClean="0">
              <a:solidFill>
                <a:schemeClr val="tx1">
                  <a:lumMod val="75000"/>
                  <a:lumOff val="25000"/>
                </a:schemeClr>
              </a:solidFill>
              <a:latin typeface="DINPro-Medium" pitchFamily="50" charset="0"/>
              <a:cs typeface="Arial" pitchFamily="34" charset="0"/>
            </a:endParaRPr>
          </a:p>
          <a:p>
            <a:pPr algn="r"/>
            <a:endParaRPr lang="en-CA" sz="2000" dirty="0" smtClean="0">
              <a:solidFill>
                <a:schemeClr val="tx1">
                  <a:lumMod val="75000"/>
                  <a:lumOff val="25000"/>
                </a:schemeClr>
              </a:solidFill>
              <a:latin typeface="DINPro-Medium" pitchFamily="50" charset="0"/>
              <a:cs typeface="Arial" pitchFamily="34" charset="0"/>
            </a:endParaRPr>
          </a:p>
          <a:p>
            <a:pPr algn="r"/>
            <a:endParaRPr lang="en-CA" sz="2000" dirty="0" smtClean="0">
              <a:solidFill>
                <a:schemeClr val="tx1">
                  <a:lumMod val="75000"/>
                  <a:lumOff val="25000"/>
                </a:schemeClr>
              </a:solidFill>
              <a:latin typeface="DINPro-Medium" pitchFamily="50" charset="0"/>
              <a:cs typeface="Arial" pitchFamily="34" charset="0"/>
            </a:endParaRPr>
          </a:p>
          <a:p>
            <a:pPr algn="r"/>
            <a:endParaRPr lang="en-CA" sz="2000" dirty="0" smtClean="0">
              <a:solidFill>
                <a:schemeClr val="tx1">
                  <a:lumMod val="75000"/>
                  <a:lumOff val="25000"/>
                </a:schemeClr>
              </a:solidFill>
              <a:latin typeface="DINPro-Medium" pitchFamily="50" charset="0"/>
              <a:cs typeface="Arial" pitchFamily="34" charset="0"/>
            </a:endParaRPr>
          </a:p>
        </p:txBody>
      </p:sp>
      <p:sp>
        <p:nvSpPr>
          <p:cNvPr id="10" name="Oval 9"/>
          <p:cNvSpPr/>
          <p:nvPr userDrawn="1"/>
        </p:nvSpPr>
        <p:spPr>
          <a:xfrm>
            <a:off x="3524232" y="3357562"/>
            <a:ext cx="177803" cy="133352"/>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pic>
        <p:nvPicPr>
          <p:cNvPr id="11" name="Picture 2" descr="C:\Users\Rendall\Desktop\Clearpath Logo Q309 - Short Run.jpg"/>
          <p:cNvPicPr>
            <a:picLocks noChangeAspect="1" noChangeArrowheads="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3905235" y="3643315"/>
            <a:ext cx="1164344" cy="221389"/>
          </a:xfrm>
          <a:prstGeom prst="rect">
            <a:avLst/>
          </a:prstGeom>
          <a:noFill/>
        </p:spPr>
      </p:pic>
      <p:sp>
        <p:nvSpPr>
          <p:cNvPr id="12" name="Title 11"/>
          <p:cNvSpPr>
            <a:spLocks noGrp="1"/>
          </p:cNvSpPr>
          <p:nvPr>
            <p:ph type="title" hasCustomPrompt="1"/>
          </p:nvPr>
        </p:nvSpPr>
        <p:spPr>
          <a:xfrm>
            <a:off x="454781" y="87084"/>
            <a:ext cx="10972800" cy="770390"/>
          </a:xfrm>
        </p:spPr>
        <p:txBody>
          <a:bodyPr>
            <a:normAutofit/>
          </a:bodyPr>
          <a:lstStyle>
            <a:lvl1pPr marL="0" algn="l" defTabSz="914400" rtl="0" eaLnBrk="1" latinLnBrk="0" hangingPunct="1">
              <a:defRPr lang="en-US" sz="3200" b="0" kern="1200" baseline="0" dirty="0" smtClean="0">
                <a:solidFill>
                  <a:schemeClr val="tx1">
                    <a:lumMod val="75000"/>
                    <a:lumOff val="25000"/>
                  </a:schemeClr>
                </a:solidFill>
                <a:latin typeface="DINPro-Regular" pitchFamily="50" charset="0"/>
                <a:ea typeface="+mn-ea"/>
                <a:cs typeface="Arial" pitchFamily="34" charset="0"/>
              </a:defRPr>
            </a:lvl1pPr>
          </a:lstStyle>
          <a:p>
            <a:r>
              <a:rPr lang="en-US" dirty="0" smtClean="0"/>
              <a:t>CONTACT DETAILS</a:t>
            </a:r>
            <a:endParaRPr lang="en-US" dirty="0"/>
          </a:p>
        </p:txBody>
      </p:sp>
      <p:sp>
        <p:nvSpPr>
          <p:cNvPr id="16" name="Text Placeholder 15"/>
          <p:cNvSpPr>
            <a:spLocks noGrp="1"/>
          </p:cNvSpPr>
          <p:nvPr>
            <p:ph type="body" sz="quarter" idx="10" hasCustomPrompt="1"/>
          </p:nvPr>
        </p:nvSpPr>
        <p:spPr>
          <a:xfrm>
            <a:off x="314840" y="959960"/>
            <a:ext cx="7799312" cy="538163"/>
          </a:xfrm>
        </p:spPr>
        <p:txBody>
          <a:bodyPr/>
          <a:lstStyle>
            <a:lvl1pPr>
              <a:buNone/>
              <a:defRPr sz="2800"/>
            </a:lvl1pPr>
          </a:lstStyle>
          <a:p>
            <a:r>
              <a:rPr lang="en-CA" sz="2400" dirty="0" smtClean="0">
                <a:solidFill>
                  <a:schemeClr val="tx1">
                    <a:lumMod val="75000"/>
                    <a:lumOff val="25000"/>
                  </a:schemeClr>
                </a:solidFill>
                <a:latin typeface="DINPro-Regular" pitchFamily="50" charset="0"/>
                <a:cs typeface="Arial" pitchFamily="34" charset="0"/>
              </a:rPr>
              <a:t>Thank you for your time and attention!</a:t>
            </a:r>
          </a:p>
        </p:txBody>
      </p:sp>
      <p:sp>
        <p:nvSpPr>
          <p:cNvPr id="19" name="Text Placeholder 18"/>
          <p:cNvSpPr>
            <a:spLocks noGrp="1"/>
          </p:cNvSpPr>
          <p:nvPr>
            <p:ph type="body" sz="quarter" idx="11" hasCustomPrompt="1"/>
          </p:nvPr>
        </p:nvSpPr>
        <p:spPr>
          <a:xfrm>
            <a:off x="6154058" y="6183527"/>
            <a:ext cx="5786361" cy="420459"/>
          </a:xfrm>
        </p:spPr>
        <p:txBody>
          <a:bodyPr/>
          <a:lstStyle>
            <a:lvl1pPr>
              <a:buNone/>
              <a:defRPr sz="2800"/>
            </a:lvl1pPr>
          </a:lstStyle>
          <a:p>
            <a:pPr algn="r"/>
            <a:r>
              <a:rPr lang="en-CA" sz="2000" dirty="0" smtClean="0">
                <a:solidFill>
                  <a:schemeClr val="tx1">
                    <a:lumMod val="75000"/>
                    <a:lumOff val="25000"/>
                  </a:schemeClr>
                </a:solidFill>
                <a:latin typeface="DINPro-Regular" pitchFamily="50" charset="0"/>
                <a:cs typeface="Arial" pitchFamily="34" charset="0"/>
              </a:rPr>
              <a:t>1 (800) 301-3863 </a:t>
            </a:r>
            <a:r>
              <a:rPr lang="en-CA" sz="2000" dirty="0" err="1" smtClean="0">
                <a:solidFill>
                  <a:schemeClr val="tx1">
                    <a:lumMod val="75000"/>
                    <a:lumOff val="25000"/>
                  </a:schemeClr>
                </a:solidFill>
                <a:latin typeface="DINPro-Regular" pitchFamily="50" charset="0"/>
                <a:cs typeface="Arial" pitchFamily="34" charset="0"/>
              </a:rPr>
              <a:t>xEXT</a:t>
            </a:r>
            <a:endParaRPr lang="en-CA" sz="2000" dirty="0" smtClean="0">
              <a:solidFill>
                <a:schemeClr val="tx1">
                  <a:lumMod val="75000"/>
                  <a:lumOff val="25000"/>
                </a:schemeClr>
              </a:solidFill>
              <a:latin typeface="DINPro-Regular" pitchFamily="50" charset="0"/>
              <a:cs typeface="Arial" pitchFamily="34" charset="0"/>
            </a:endParaRPr>
          </a:p>
        </p:txBody>
      </p:sp>
      <p:sp>
        <p:nvSpPr>
          <p:cNvPr id="13" name="Text Placeholder 18"/>
          <p:cNvSpPr>
            <a:spLocks noGrp="1"/>
          </p:cNvSpPr>
          <p:nvPr>
            <p:ph type="body" sz="quarter" idx="12" hasCustomPrompt="1"/>
          </p:nvPr>
        </p:nvSpPr>
        <p:spPr>
          <a:xfrm>
            <a:off x="6154058" y="5690025"/>
            <a:ext cx="5786361" cy="434973"/>
          </a:xfrm>
        </p:spPr>
        <p:txBody>
          <a:bodyPr/>
          <a:lstStyle>
            <a:lvl1pPr>
              <a:buNone/>
              <a:defRPr sz="2800"/>
            </a:lvl1pPr>
          </a:lstStyle>
          <a:p>
            <a:pPr algn="r"/>
            <a:r>
              <a:rPr lang="en-CA" sz="2000" dirty="0" smtClean="0">
                <a:solidFill>
                  <a:schemeClr val="tx1">
                    <a:lumMod val="75000"/>
                    <a:lumOff val="25000"/>
                  </a:schemeClr>
                </a:solidFill>
                <a:latin typeface="DINPro-Regular" pitchFamily="50" charset="0"/>
                <a:cs typeface="Arial" pitchFamily="34" charset="0"/>
              </a:rPr>
              <a:t>email@clearpathrobotics.com</a:t>
            </a:r>
          </a:p>
        </p:txBody>
      </p:sp>
      <p:sp>
        <p:nvSpPr>
          <p:cNvPr id="14" name="Text Placeholder 18"/>
          <p:cNvSpPr>
            <a:spLocks noGrp="1"/>
          </p:cNvSpPr>
          <p:nvPr>
            <p:ph type="body" sz="quarter" idx="13" hasCustomPrompt="1"/>
          </p:nvPr>
        </p:nvSpPr>
        <p:spPr>
          <a:xfrm>
            <a:off x="6154058" y="5196083"/>
            <a:ext cx="5786361" cy="420915"/>
          </a:xfrm>
        </p:spPr>
        <p:txBody>
          <a:bodyPr/>
          <a:lstStyle>
            <a:lvl1pPr>
              <a:buNone/>
              <a:defRPr sz="2800"/>
            </a:lvl1pPr>
          </a:lstStyle>
          <a:p>
            <a:pPr algn="r"/>
            <a:r>
              <a:rPr lang="en-CA" sz="2000" dirty="0" smtClean="0">
                <a:solidFill>
                  <a:schemeClr val="tx1">
                    <a:lumMod val="75000"/>
                    <a:lumOff val="25000"/>
                  </a:schemeClr>
                </a:solidFill>
                <a:latin typeface="DINPro-Medium" pitchFamily="50" charset="0"/>
                <a:cs typeface="Arial" pitchFamily="34" charset="0"/>
              </a:rPr>
              <a:t>Name, Title</a:t>
            </a: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5" name="Footer Placeholder 4"/>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6" name="Slide Number Placeholder 5"/>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sz="1800"/>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bg>
      <p:bgRef idx="1003">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6" name="Footer Placeholder 5"/>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7" name="Slide Number Placeholder 6"/>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8" name="Footer Placeholder 7"/>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9" name="Slide Number Placeholder 8"/>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Tree>
  </p:cSld>
  <p:clrMapOvr>
    <a:overrideClrMapping bg1="lt1" tx1="dk1" bg2="lt2" tx2="dk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4" name="Footer Placeholder 3"/>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5" name="Slide Number Placeholder 4"/>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4" name="Slide Number Placeholder 3"/>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Tree>
  </p:cSld>
  <p:clrMapOvr>
    <a:masterClrMapping/>
  </p:clrMapOvr>
  <p:transition>
    <p:fade thruBlk="1"/>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6" name="Footer Placeholder 5"/>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7" name="Slide Number Placeholder 6"/>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Tree>
  </p:cSld>
  <p:clrMapOvr>
    <a:overrideClrMapping bg1="lt1" tx1="dk1" bg2="lt2" tx2="dk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a:xfrm>
            <a:off x="8969376" y="6407944"/>
            <a:ext cx="2560320" cy="365760"/>
          </a:xfrm>
          <a:prstGeom prst="rect">
            <a:avLst/>
          </a:prstGeom>
        </p:spPr>
        <p:txBody>
          <a:bodyPr/>
          <a:lstStyle>
            <a:lvl1pPr>
              <a:defRPr>
                <a:solidFill>
                  <a:schemeClr val="tx1"/>
                </a:solidFill>
              </a:defRPr>
            </a:lvl1pPr>
            <a:extLst/>
          </a:lstStyle>
          <a:p>
            <a:fld id="{4A1BFF31-1353-40D8-A4B0-C7B62E20905B}" type="datetimeFigureOut">
              <a:rPr lang="en-US" smtClean="0"/>
              <a:pPr/>
              <a:t>5/29/2015</a:t>
            </a:fld>
            <a:endParaRPr lang="en-CA"/>
          </a:p>
        </p:txBody>
      </p:sp>
      <p:sp>
        <p:nvSpPr>
          <p:cNvPr id="6" name="Footer Placeholder 5"/>
          <p:cNvSpPr>
            <a:spLocks noGrp="1"/>
          </p:cNvSpPr>
          <p:nvPr>
            <p:ph type="ftr" sz="quarter" idx="11"/>
          </p:nvPr>
        </p:nvSpPr>
        <p:spPr>
          <a:xfrm>
            <a:off x="5840097" y="6407945"/>
            <a:ext cx="3134241" cy="365125"/>
          </a:xfrm>
          <a:prstGeom prst="rect">
            <a:avLst/>
          </a:prstGeom>
        </p:spPr>
        <p:txBody>
          <a:bodyPr/>
          <a:lstStyle>
            <a:lvl1pPr>
              <a:defRPr>
                <a:solidFill>
                  <a:schemeClr val="tx1"/>
                </a:solidFill>
              </a:defRPr>
            </a:lvl1pPr>
            <a:extLst/>
          </a:lstStyle>
          <a:p>
            <a:endParaRPr lang="en-CA"/>
          </a:p>
        </p:txBody>
      </p:sp>
      <p:sp>
        <p:nvSpPr>
          <p:cNvPr id="7" name="Slide Number Placeholder 6"/>
          <p:cNvSpPr>
            <a:spLocks noGrp="1"/>
          </p:cNvSpPr>
          <p:nvPr>
            <p:ph type="sldNum" sz="quarter" idx="12"/>
          </p:nvPr>
        </p:nvSpPr>
        <p:spPr>
          <a:xfrm>
            <a:off x="11529696" y="6407945"/>
            <a:ext cx="487680" cy="365125"/>
          </a:xfrm>
          <a:prstGeom prst="rect">
            <a:avLst/>
          </a:prstGeom>
        </p:spPr>
        <p:txBody>
          <a:bodyPr/>
          <a:lstStyle>
            <a:lvl1pPr>
              <a:defRPr>
                <a:solidFill>
                  <a:schemeClr val="tx1"/>
                </a:solidFill>
              </a:defRPr>
            </a:lvl1pPr>
            <a:extLst/>
          </a:lstStyle>
          <a:p>
            <a:fld id="{B6ED6F24-583B-47DC-9829-DBCE8A75E3D7}" type="slidenum">
              <a:rPr lang="en-CA" smtClean="0"/>
              <a:pPr/>
              <a:t>‹#›</a:t>
            </a:fld>
            <a:endParaRPr lang="en-CA"/>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sz="1800"/>
          </a:p>
        </p:txBody>
      </p:sp>
      <p:sp>
        <p:nvSpPr>
          <p:cNvPr id="9" name="Freeform 8"/>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sz="1800"/>
          </a:p>
        </p:txBody>
      </p:sp>
      <p:sp>
        <p:nvSpPr>
          <p:cNvPr id="10" name="Right Triangle 9"/>
          <p:cNvSpPr>
            <a:spLocks/>
          </p:cNvSpPr>
          <p:nvPr/>
        </p:nvSpPr>
        <p:spPr bwMode="auto">
          <a:xfrm>
            <a:off x="-8056" y="5791253"/>
            <a:ext cx="4536419" cy="1080868"/>
          </a:xfrm>
          <a:prstGeom prst="rtTriangle">
            <a:avLst/>
          </a:prstGeom>
          <a:blipFill>
            <a:blip r:embed="rId2" cstate="email">
              <a:alphaModFix amt="50000"/>
              <a:extLst>
                <a:ext uri="{28A0092B-C50C-407E-A947-70E740481C1C}">
                  <a14:useLocalDpi xmlns:a14="http://schemas.microsoft.com/office/drawing/2010/main"/>
                </a:ext>
              </a:extLst>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sz="1800"/>
          </a:p>
        </p:txBody>
      </p:sp>
      <p:cxnSp>
        <p:nvCxnSpPr>
          <p:cNvPr id="11" name="Straight Connector 10"/>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sz="1800"/>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transition>
    <p:fade thruBlk="1"/>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1481330"/>
            <a:ext cx="109728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8969376" y="6407944"/>
            <a:ext cx="2560320" cy="365760"/>
          </a:xfrm>
          <a:prstGeom prst="rect">
            <a:avLst/>
          </a:prstGeom>
        </p:spPr>
        <p:txBody>
          <a:bodyPr/>
          <a:lstStyle>
            <a:extLst/>
          </a:lstStyle>
          <a:p>
            <a:fld id="{4A1BFF31-1353-40D8-A4B0-C7B62E20905B}" type="datetimeFigureOut">
              <a:rPr lang="en-US" smtClean="0"/>
              <a:pPr/>
              <a:t>5/29/2015</a:t>
            </a:fld>
            <a:endParaRPr lang="en-CA"/>
          </a:p>
        </p:txBody>
      </p:sp>
      <p:sp>
        <p:nvSpPr>
          <p:cNvPr id="5" name="Footer Placeholder 4"/>
          <p:cNvSpPr>
            <a:spLocks noGrp="1"/>
          </p:cNvSpPr>
          <p:nvPr>
            <p:ph type="ftr" sz="quarter" idx="11"/>
          </p:nvPr>
        </p:nvSpPr>
        <p:spPr>
          <a:xfrm>
            <a:off x="5840097" y="6407945"/>
            <a:ext cx="3134241" cy="365125"/>
          </a:xfrm>
          <a:prstGeom prst="rect">
            <a:avLst/>
          </a:prstGeom>
        </p:spPr>
        <p:txBody>
          <a:bodyPr/>
          <a:lstStyle>
            <a:extLst/>
          </a:lstStyle>
          <a:p>
            <a:endParaRPr lang="en-CA"/>
          </a:p>
        </p:txBody>
      </p:sp>
      <p:sp>
        <p:nvSpPr>
          <p:cNvPr id="6" name="Slide Number Placeholder 5"/>
          <p:cNvSpPr>
            <a:spLocks noGrp="1"/>
          </p:cNvSpPr>
          <p:nvPr>
            <p:ph type="sldNum" sz="quarter" idx="12"/>
          </p:nvPr>
        </p:nvSpPr>
        <p:spPr>
          <a:xfrm>
            <a:off x="11529696" y="6407945"/>
            <a:ext cx="487680" cy="365125"/>
          </a:xfrm>
          <a:prstGeom prst="rect">
            <a:avLst/>
          </a:prstGeom>
        </p:spPr>
        <p:txBody>
          <a:bodyPr/>
          <a:lstStyle>
            <a:extLst/>
          </a:lstStyle>
          <a:p>
            <a:fld id="{B6ED6F24-583B-47DC-9829-DBCE8A75E3D7}" type="slidenum">
              <a:rPr lang="en-CA" smtClean="0"/>
              <a:pPr/>
              <a:t>‹#›</a:t>
            </a:fld>
            <a:endParaRPr lang="en-CA"/>
          </a:p>
        </p:txBody>
      </p:sp>
    </p:spTree>
  </p:cSld>
  <p:clrMapOvr>
    <a:masterClrMapping/>
  </p:clrMapOvr>
  <p:transition>
    <p:fade thruBlk="1"/>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0" y="868880"/>
            <a:ext cx="4933791" cy="162802"/>
          </a:xfrm>
          <a:prstGeom prst="rect">
            <a:avLst/>
          </a:prstGeom>
          <a:solidFill>
            <a:srgbClr val="FFDF3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algn="ctr"/>
          </a:lstStyle>
          <a:p>
            <a:pPr lvl="1"/>
            <a:endParaRPr lang="en-CA" sz="3200" b="1" dirty="0">
              <a:solidFill>
                <a:schemeClr val="tx1">
                  <a:lumMod val="75000"/>
                  <a:lumOff val="25000"/>
                </a:schemeClr>
              </a:solidFill>
              <a:latin typeface="DINPro-Regular"/>
              <a:cs typeface="DINPro-Regular"/>
            </a:endParaRPr>
          </a:p>
        </p:txBody>
      </p: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dirty="0"/>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extLst/>
          </a:lstStyle>
          <a:p>
            <a:pPr lvl="0" eaLnBrk="1" latinLnBrk="0" hangingPunct="1"/>
            <a:r>
              <a:rPr kumimoji="0" lang="en-US" dirty="0" smtClean="0"/>
              <a:t>Click to edit Master text styles</a:t>
            </a:r>
          </a:p>
          <a:p>
            <a:pPr lvl="1" eaLnBrk="1" latinLnBrk="0" hangingPunct="1"/>
            <a:r>
              <a:rPr kumimoji="0" lang="en-US" dirty="0" smtClean="0"/>
              <a:t>Second level</a:t>
            </a:r>
          </a:p>
          <a:p>
            <a:pPr lvl="2" eaLnBrk="1" latinLnBrk="0" hangingPunct="1"/>
            <a:r>
              <a:rPr kumimoji="0" lang="en-US" dirty="0" smtClean="0"/>
              <a:t>Third level</a:t>
            </a:r>
          </a:p>
          <a:p>
            <a:pPr lvl="3" eaLnBrk="1" latinLnBrk="0" hangingPunct="1"/>
            <a:r>
              <a:rPr kumimoji="0" lang="en-US" dirty="0" smtClean="0"/>
              <a:t>Fourth level</a:t>
            </a:r>
          </a:p>
          <a:p>
            <a:pPr lvl="4" eaLnBrk="1" latinLnBrk="0" hangingPunct="1"/>
            <a:r>
              <a:rPr kumimoji="0" lang="en-US" dirty="0" smtClean="0"/>
              <a:t>Fifth level</a:t>
            </a:r>
            <a:endParaRPr kumimoji="0" lang="en-US" dirty="0"/>
          </a:p>
        </p:txBody>
      </p:sp>
      <p:sp>
        <p:nvSpPr>
          <p:cNvPr id="8" name="TextBox 7"/>
          <p:cNvSpPr txBox="1"/>
          <p:nvPr/>
        </p:nvSpPr>
        <p:spPr>
          <a:xfrm>
            <a:off x="6527800" y="6336118"/>
            <a:ext cx="5610046" cy="461665"/>
          </a:xfrm>
          <a:prstGeom prst="rect">
            <a:avLst/>
          </a:prstGeom>
          <a:noFill/>
        </p:spPr>
        <p:txBody>
          <a:bodyPr wrap="square" rtlCol="0">
            <a:spAutoFit/>
          </a:bodyPr>
          <a:lstStyle/>
          <a:p>
            <a:pPr algn="r"/>
            <a:endParaRPr lang="en-CA" sz="1200" dirty="0" smtClean="0">
              <a:latin typeface="DINPro-Regular"/>
              <a:cs typeface="DINPro-Regular"/>
            </a:endParaRPr>
          </a:p>
          <a:p>
            <a:pPr algn="r"/>
            <a:r>
              <a:rPr lang="en-CA" sz="1200" dirty="0" err="1" smtClean="0">
                <a:latin typeface="DINPro-Regular"/>
                <a:cs typeface="DINPro-Regular"/>
              </a:rPr>
              <a:t>Clearpath</a:t>
            </a:r>
            <a:r>
              <a:rPr lang="en-CA" sz="1200" dirty="0" smtClean="0">
                <a:latin typeface="DINPro-Regular"/>
                <a:cs typeface="DINPro-Regular"/>
              </a:rPr>
              <a:t> Robotics Inc. ©2015</a:t>
            </a:r>
            <a:endParaRPr lang="en-CA" sz="1200" b="1" dirty="0">
              <a:latin typeface="DINPro-Regular"/>
              <a:cs typeface="DINPro-Regular"/>
            </a:endParaRPr>
          </a:p>
        </p:txBody>
      </p:sp>
      <p:sp>
        <p:nvSpPr>
          <p:cNvPr id="11" name="Rectangle 10"/>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14"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649" r:id="rId11"/>
    <p:sldLayoutId id="2147483708" r:id="rId12"/>
  </p:sldLayoutIdLst>
  <p:transition>
    <p:fade thruBlk="1"/>
  </p:transition>
  <p:timing>
    <p:tnLst>
      <p:par>
        <p:cTn id="1" dur="indefinite" restart="never" nodeType="tmRoot"/>
      </p:par>
    </p:tnLst>
  </p:timing>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DINPro-Medium" pitchFamily="50" charset="0"/>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DINPro-Medium" pitchFamily="50" charset="0"/>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DINPro-Medium" pitchFamily="50" charset="0"/>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DINPro-Medium" pitchFamily="50" charset="0"/>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DINPro-Medium" pitchFamily="50" charset="0"/>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DINPro-Medium" pitchFamily="50" charset="0"/>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8.png"/><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ibaranov-cp/ICRA_MATLAB"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9.jpg"/><Relationship Id="rId4" Type="http://schemas.openxmlformats.org/officeDocument/2006/relationships/hyperlink" Target="http://www.clearpathrobotics.com/blog/matlab-robotics-system-toolbox-and-ro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www.clearpathrobotics.com/" TargetMode="External"/><Relationship Id="rId5" Type="http://schemas.openxmlformats.org/officeDocument/2006/relationships/hyperlink" Target="http://support.clearpathrobotics.com/" TargetMode="Externa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428944" y="-270509"/>
            <a:ext cx="12620944" cy="8407672"/>
          </a:xfrm>
          <a:prstGeom prst="rect">
            <a:avLst/>
          </a:prstGeom>
        </p:spPr>
      </p:pic>
      <p:sp>
        <p:nvSpPr>
          <p:cNvPr id="18" name="TextBox 17"/>
          <p:cNvSpPr txBox="1"/>
          <p:nvPr/>
        </p:nvSpPr>
        <p:spPr>
          <a:xfrm>
            <a:off x="0" y="5126234"/>
            <a:ext cx="10629900" cy="1585795"/>
          </a:xfrm>
          <a:prstGeom prst="rect">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lstStyle>
          <a:p>
            <a:pPr lvl="1"/>
            <a:r>
              <a:rPr lang="en-CA" dirty="0">
                <a:solidFill>
                  <a:prstClr val="white"/>
                </a:solidFill>
                <a:latin typeface="DINPro-Regular"/>
                <a:cs typeface="DINPro-Regular"/>
              </a:rPr>
              <a:t>ROS and </a:t>
            </a:r>
            <a:r>
              <a:rPr lang="en-CA" dirty="0" smtClean="0">
                <a:solidFill>
                  <a:prstClr val="white"/>
                </a:solidFill>
                <a:latin typeface="DINPro-Regular"/>
                <a:cs typeface="DINPro-Regular"/>
              </a:rPr>
              <a:t>MATLAB: </a:t>
            </a:r>
          </a:p>
          <a:p>
            <a:pPr lvl="1"/>
            <a:r>
              <a:rPr lang="en-CA" sz="3200" dirty="0" smtClean="0">
                <a:solidFill>
                  <a:srgbClr val="FFEA19"/>
                </a:solidFill>
                <a:latin typeface="DINPro-Regular"/>
                <a:cs typeface="DINPro-Regular"/>
              </a:rPr>
              <a:t>Closing the gap between simulation and reality</a:t>
            </a:r>
          </a:p>
        </p:txBody>
      </p:sp>
      <p:grpSp>
        <p:nvGrpSpPr>
          <p:cNvPr id="2" name="Group 1"/>
          <p:cNvGrpSpPr/>
          <p:nvPr/>
        </p:nvGrpSpPr>
        <p:grpSpPr>
          <a:xfrm>
            <a:off x="8160220" y="0"/>
            <a:ext cx="3846684" cy="1341331"/>
            <a:chOff x="7584023" y="-1"/>
            <a:chExt cx="3846684" cy="1341331"/>
          </a:xfrm>
        </p:grpSpPr>
        <p:sp>
          <p:nvSpPr>
            <p:cNvPr id="14" name="Rectangle 13"/>
            <p:cNvSpPr/>
            <p:nvPr/>
          </p:nvSpPr>
          <p:spPr>
            <a:xfrm>
              <a:off x="7584023" y="-1"/>
              <a:ext cx="3846684" cy="134133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75688" y="311500"/>
              <a:ext cx="2997890" cy="760114"/>
            </a:xfrm>
            <a:prstGeom prst="rect">
              <a:avLst/>
            </a:prstGeom>
          </p:spPr>
        </p:pic>
      </p:grpSp>
    </p:spTree>
    <p:extLst>
      <p:ext uri="{BB962C8B-B14F-4D97-AF65-F5344CB8AC3E}">
        <p14:creationId xmlns:p14="http://schemas.microsoft.com/office/powerpoint/2010/main" val="547171863"/>
      </p:ext>
    </p:extLst>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sp>
        <p:nvSpPr>
          <p:cNvPr id="3" name="TextBox 2"/>
          <p:cNvSpPr txBox="1"/>
          <p:nvPr/>
        </p:nvSpPr>
        <p:spPr>
          <a:xfrm>
            <a:off x="388307" y="1503123"/>
            <a:ext cx="8317282" cy="2923877"/>
          </a:xfrm>
          <a:prstGeom prst="rect">
            <a:avLst/>
          </a:prstGeom>
          <a:noFill/>
        </p:spPr>
        <p:txBody>
          <a:bodyPr wrap="square" rtlCol="0">
            <a:spAutoFit/>
          </a:bodyPr>
          <a:lstStyle/>
          <a:p>
            <a:r>
              <a:rPr lang="en-CA" sz="2800" dirty="0" smtClean="0"/>
              <a:t>Why MATLAB?</a:t>
            </a:r>
          </a:p>
          <a:p>
            <a:endParaRPr lang="en-CA" sz="2800" dirty="0"/>
          </a:p>
          <a:p>
            <a:pPr marL="342900" indent="-342900">
              <a:buFont typeface="Arial" panose="020B0604020202020204" pitchFamily="34" charset="0"/>
              <a:buChar char="•"/>
            </a:pPr>
            <a:r>
              <a:rPr lang="en-CA" sz="2000" dirty="0" smtClean="0"/>
              <a:t>Data analysis</a:t>
            </a:r>
          </a:p>
          <a:p>
            <a:pPr marL="342900" indent="-342900">
              <a:buFont typeface="Arial" panose="020B0604020202020204" pitchFamily="34" charset="0"/>
              <a:buChar char="•"/>
            </a:pPr>
            <a:r>
              <a:rPr lang="en-CA" sz="2000" dirty="0" smtClean="0"/>
              <a:t>Large file processing</a:t>
            </a:r>
          </a:p>
          <a:p>
            <a:pPr marL="342900" indent="-342900">
              <a:buFont typeface="Arial" panose="020B0604020202020204" pitchFamily="34" charset="0"/>
              <a:buChar char="•"/>
            </a:pPr>
            <a:r>
              <a:rPr lang="en-CA" sz="2000" dirty="0" smtClean="0"/>
              <a:t>Graphing and interpretation</a:t>
            </a:r>
          </a:p>
          <a:p>
            <a:pPr marL="342900" indent="-342900">
              <a:buFont typeface="Arial" panose="020B0604020202020204" pitchFamily="34" charset="0"/>
              <a:buChar char="•"/>
            </a:pPr>
            <a:r>
              <a:rPr lang="en-CA" sz="2000" dirty="0" smtClean="0"/>
              <a:t>Rapid prototyping and testing</a:t>
            </a:r>
          </a:p>
          <a:p>
            <a:endParaRPr lang="en-CA" sz="2800" dirty="0"/>
          </a:p>
          <a:p>
            <a:pPr marL="342900" indent="-342900">
              <a:buFont typeface="Arial" panose="020B0604020202020204" pitchFamily="34" charset="0"/>
              <a:buChar char="•"/>
            </a:pPr>
            <a:endParaRPr lang="en-CA" sz="2000" dirty="0"/>
          </a:p>
        </p:txBody>
      </p:sp>
    </p:spTree>
    <p:extLst>
      <p:ext uri="{BB962C8B-B14F-4D97-AF65-F5344CB8AC3E}">
        <p14:creationId xmlns:p14="http://schemas.microsoft.com/office/powerpoint/2010/main" val="179502991"/>
      </p:ext>
    </p:extLst>
  </p:cSld>
  <p:clrMapOvr>
    <a:masterClrMapping/>
  </p:clrMapOvr>
  <p:transition>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Data analysis, real vs. virtual</a:t>
            </a:r>
          </a:p>
        </p:txBody>
      </p:sp>
      <p:sp>
        <p:nvSpPr>
          <p:cNvPr id="5" name="TextBox 4"/>
          <p:cNvSpPr txBox="1"/>
          <p:nvPr/>
        </p:nvSpPr>
        <p:spPr>
          <a:xfrm>
            <a:off x="388307" y="1503123"/>
            <a:ext cx="8317282" cy="2492990"/>
          </a:xfrm>
          <a:prstGeom prst="rect">
            <a:avLst/>
          </a:prstGeom>
          <a:noFill/>
        </p:spPr>
        <p:txBody>
          <a:bodyPr wrap="square" rtlCol="0">
            <a:spAutoFit/>
          </a:bodyPr>
          <a:lstStyle/>
          <a:p>
            <a:r>
              <a:rPr lang="en-CA" sz="2800" dirty="0" smtClean="0"/>
              <a:t>Jackal in </a:t>
            </a:r>
            <a:r>
              <a:rPr lang="en-CA" sz="2800" dirty="0" smtClean="0"/>
              <a:t>Simulation</a:t>
            </a:r>
          </a:p>
          <a:p>
            <a:endParaRPr lang="en-CA" sz="2800" dirty="0"/>
          </a:p>
          <a:p>
            <a:pPr marL="342900" indent="-342900">
              <a:buFont typeface="Arial" panose="020B0604020202020204" pitchFamily="34" charset="0"/>
              <a:buChar char="•"/>
            </a:pPr>
            <a:r>
              <a:rPr lang="en-CA" sz="2000" dirty="0" smtClean="0"/>
              <a:t>Simple, clean lines are created</a:t>
            </a:r>
          </a:p>
          <a:p>
            <a:pPr marL="342900" indent="-342900">
              <a:buFont typeface="Arial" panose="020B0604020202020204" pitchFamily="34" charset="0"/>
              <a:buChar char="•"/>
            </a:pPr>
            <a:r>
              <a:rPr lang="en-CA" sz="2000" dirty="0" smtClean="0"/>
              <a:t>No reflections or errors</a:t>
            </a:r>
          </a:p>
          <a:p>
            <a:pPr marL="342900" indent="-342900">
              <a:buFont typeface="Arial" panose="020B0604020202020204" pitchFamily="34" charset="0"/>
              <a:buChar char="•"/>
            </a:pPr>
            <a:r>
              <a:rPr lang="en-CA" sz="2000" dirty="0" smtClean="0"/>
              <a:t>Wheel slippage is minimal</a:t>
            </a:r>
          </a:p>
          <a:p>
            <a:pPr marL="342900" indent="-342900">
              <a:buFont typeface="Arial" panose="020B0604020202020204" pitchFamily="34" charset="0"/>
              <a:buChar char="•"/>
            </a:pPr>
            <a:r>
              <a:rPr lang="en-CA" sz="2000" dirty="0" smtClean="0"/>
              <a:t>Battery life is infinite</a:t>
            </a:r>
          </a:p>
          <a:p>
            <a:pPr marL="342900" indent="-342900">
              <a:buFont typeface="Arial" panose="020B0604020202020204" pitchFamily="34" charset="0"/>
              <a:buChar char="•"/>
            </a:pPr>
            <a:endParaRPr lang="en-CA" sz="2000" dirty="0"/>
          </a:p>
        </p:txBody>
      </p:sp>
    </p:spTree>
    <p:extLst>
      <p:ext uri="{BB962C8B-B14F-4D97-AF65-F5344CB8AC3E}">
        <p14:creationId xmlns:p14="http://schemas.microsoft.com/office/powerpoint/2010/main" val="123910876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5"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Data analysis, real vs. virtual</a:t>
            </a:r>
          </a:p>
        </p:txBody>
      </p:sp>
      <p:sp>
        <p:nvSpPr>
          <p:cNvPr id="6" name="TextBox 5"/>
          <p:cNvSpPr txBox="1"/>
          <p:nvPr/>
        </p:nvSpPr>
        <p:spPr>
          <a:xfrm>
            <a:off x="388307" y="1503123"/>
            <a:ext cx="8317282" cy="2492990"/>
          </a:xfrm>
          <a:prstGeom prst="rect">
            <a:avLst/>
          </a:prstGeom>
          <a:noFill/>
        </p:spPr>
        <p:txBody>
          <a:bodyPr wrap="square" rtlCol="0">
            <a:spAutoFit/>
          </a:bodyPr>
          <a:lstStyle/>
          <a:p>
            <a:r>
              <a:rPr lang="en-CA" sz="2800" dirty="0" smtClean="0"/>
              <a:t>Jackal in </a:t>
            </a:r>
            <a:r>
              <a:rPr lang="en-CA" sz="2800" dirty="0" smtClean="0"/>
              <a:t>Reality</a:t>
            </a:r>
          </a:p>
          <a:p>
            <a:endParaRPr lang="en-CA" sz="2800" dirty="0"/>
          </a:p>
          <a:p>
            <a:pPr marL="342900" indent="-342900">
              <a:buFont typeface="Arial" panose="020B0604020202020204" pitchFamily="34" charset="0"/>
              <a:buChar char="•"/>
            </a:pPr>
            <a:r>
              <a:rPr lang="en-CA" sz="2000" dirty="0" smtClean="0"/>
              <a:t>Discontinuous, flickering returns</a:t>
            </a:r>
          </a:p>
          <a:p>
            <a:pPr marL="342900" indent="-342900">
              <a:buFont typeface="Arial" panose="020B0604020202020204" pitchFamily="34" charset="0"/>
              <a:buChar char="•"/>
            </a:pPr>
            <a:r>
              <a:rPr lang="en-CA" sz="2000" dirty="0" smtClean="0"/>
              <a:t>Unknown reflection amounts and errors</a:t>
            </a:r>
          </a:p>
          <a:p>
            <a:pPr marL="342900" indent="-342900">
              <a:buFont typeface="Arial" panose="020B0604020202020204" pitchFamily="34" charset="0"/>
              <a:buChar char="•"/>
            </a:pPr>
            <a:r>
              <a:rPr lang="en-CA" sz="2000" dirty="0" smtClean="0"/>
              <a:t>Slippage and pausing on movement</a:t>
            </a:r>
          </a:p>
          <a:p>
            <a:pPr marL="342900" indent="-342900">
              <a:buFont typeface="Arial" panose="020B0604020202020204" pitchFamily="34" charset="0"/>
              <a:buChar char="•"/>
            </a:pPr>
            <a:r>
              <a:rPr lang="en-CA" sz="2000" dirty="0" smtClean="0"/>
              <a:t>Battery life is 2-3 hours</a:t>
            </a:r>
          </a:p>
          <a:p>
            <a:pPr marL="342900" indent="-342900">
              <a:buFont typeface="Arial" panose="020B0604020202020204" pitchFamily="34" charset="0"/>
              <a:buChar char="•"/>
            </a:pPr>
            <a:endParaRPr lang="en-CA" sz="2000" dirty="0"/>
          </a:p>
        </p:txBody>
      </p:sp>
      <p:pic>
        <p:nvPicPr>
          <p:cNvPr id="2" name="MATLAB-ROS Releas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28825" y="1982244"/>
            <a:ext cx="8134350" cy="4572000"/>
          </a:xfrm>
          <a:prstGeom prst="rect">
            <a:avLst/>
          </a:prstGeom>
        </p:spPr>
      </p:pic>
    </p:spTree>
    <p:extLst>
      <p:ext uri="{BB962C8B-B14F-4D97-AF65-F5344CB8AC3E}">
        <p14:creationId xmlns:p14="http://schemas.microsoft.com/office/powerpoint/2010/main" val="215005367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6">
                                            <p:txEl>
                                              <p:pRg st="2" end="2"/>
                                            </p:txEl>
                                          </p:spTgt>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6">
                                            <p:txEl>
                                              <p:pRg st="3" end="3"/>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6">
                                            <p:txEl>
                                              <p:pRg st="4" end="4"/>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6">
                                            <p:txEl>
                                              <p:pRg st="5" end="5"/>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Multi-robot systems and data fusion</a:t>
            </a:r>
          </a:p>
        </p:txBody>
      </p:sp>
    </p:spTree>
    <p:extLst>
      <p:ext uri="{BB962C8B-B14F-4D97-AF65-F5344CB8AC3E}">
        <p14:creationId xmlns:p14="http://schemas.microsoft.com/office/powerpoint/2010/main" val="4166377966"/>
      </p:ext>
    </p:extLst>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5"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Multi-robot systems and data fusion</a:t>
            </a:r>
          </a:p>
        </p:txBody>
      </p:sp>
      <p:pic>
        <p:nvPicPr>
          <p:cNvPr id="2" name="quadroto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33255" y="1340286"/>
            <a:ext cx="8925490" cy="5020588"/>
          </a:xfrm>
          <a:prstGeom prst="rect">
            <a:avLst/>
          </a:prstGeom>
        </p:spPr>
      </p:pic>
    </p:spTree>
    <p:extLst>
      <p:ext uri="{BB962C8B-B14F-4D97-AF65-F5344CB8AC3E}">
        <p14:creationId xmlns:p14="http://schemas.microsoft.com/office/powerpoint/2010/main" val="988805591"/>
      </p:ext>
    </p:extLst>
  </p:cSld>
  <p:clrMapOvr>
    <a:masterClrMapping/>
  </p:clrMapOvr>
  <p:transition>
    <p:fade thruBlk="1"/>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5110651" y="2905114"/>
            <a:ext cx="6426029" cy="316040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algn="ctr"/>
          </a:lstStyle>
          <a:p>
            <a:pPr marL="914400" lvl="1" indent="-457200">
              <a:spcBef>
                <a:spcPts val="1800"/>
              </a:spcBef>
              <a:buClr>
                <a:schemeClr val="bg1">
                  <a:lumMod val="50000"/>
                </a:schemeClr>
              </a:buClr>
              <a:buFont typeface="Arial" panose="020B0604020202020204" pitchFamily="34" charset="0"/>
              <a:buChar char="•"/>
            </a:pPr>
            <a:r>
              <a:rPr lang="en-CA" sz="2600" dirty="0" smtClean="0">
                <a:solidFill>
                  <a:srgbClr val="404040"/>
                </a:solidFill>
                <a:latin typeface="DINPro-Regular"/>
                <a:cs typeface="DINPro-Regular"/>
              </a:rPr>
              <a:t>ROS is open source, free, and enables easy integration between platforms. </a:t>
            </a:r>
            <a:endParaRPr lang="en-CA" sz="2600" dirty="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r>
              <a:rPr lang="en-CA" sz="2600" dirty="0" smtClean="0">
                <a:solidFill>
                  <a:srgbClr val="404040"/>
                </a:solidFill>
                <a:latin typeface="DINPro-Regular"/>
                <a:cs typeface="DINPro-Regular"/>
              </a:rPr>
              <a:t>Robotics System Toolbox allows for using ROS from within MATLAB</a:t>
            </a:r>
          </a:p>
          <a:p>
            <a:pPr marL="914400" lvl="1" indent="-457200">
              <a:spcBef>
                <a:spcPts val="1800"/>
              </a:spcBef>
              <a:buClr>
                <a:schemeClr val="bg1">
                  <a:lumMod val="50000"/>
                </a:schemeClr>
              </a:buClr>
              <a:buFont typeface="Arial" panose="020B0604020202020204" pitchFamily="34" charset="0"/>
              <a:buChar char="•"/>
            </a:pPr>
            <a:r>
              <a:rPr lang="en-CA" sz="2600" dirty="0">
                <a:solidFill>
                  <a:srgbClr val="404040"/>
                </a:solidFill>
                <a:latin typeface="DINPro-Regular"/>
                <a:cs typeface="DINPro-Regular"/>
              </a:rPr>
              <a:t>P</a:t>
            </a:r>
            <a:r>
              <a:rPr lang="en-CA" sz="2600" dirty="0" smtClean="0">
                <a:solidFill>
                  <a:srgbClr val="404040"/>
                </a:solidFill>
                <a:latin typeface="DINPro-Regular"/>
                <a:cs typeface="DINPro-Regular"/>
              </a:rPr>
              <a:t>ractical examples of live and recorded data analysis</a:t>
            </a:r>
            <a:endParaRPr lang="en-CA" sz="2600" dirty="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endParaRPr lang="en-CA" sz="2600" dirty="0" smtClean="0">
              <a:solidFill>
                <a:srgbClr val="404040"/>
              </a:solidFill>
              <a:latin typeface="DINPro-Regular"/>
              <a:cs typeface="DINPro-Regular"/>
            </a:endParaRPr>
          </a:p>
        </p:txBody>
      </p:sp>
      <p:sp>
        <p:nvSpPr>
          <p:cNvPr id="20" name="TextBox 19"/>
          <p:cNvSpPr txBox="1"/>
          <p:nvPr/>
        </p:nvSpPr>
        <p:spPr>
          <a:xfrm>
            <a:off x="0" y="912344"/>
            <a:ext cx="12192000" cy="1664415"/>
          </a:xfrm>
          <a:prstGeom prst="rect">
            <a:avLst/>
          </a:prstGeom>
          <a:solidFill>
            <a:srgbClr val="FFDF3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lstStyle>
          <a:p>
            <a:pPr lvl="1"/>
            <a:r>
              <a:rPr lang="en-CA" sz="3200" b="1" dirty="0" smtClean="0">
                <a:solidFill>
                  <a:schemeClr val="tx1">
                    <a:lumMod val="75000"/>
                    <a:lumOff val="25000"/>
                  </a:schemeClr>
                </a:solidFill>
                <a:latin typeface="DINPro-Regular"/>
                <a:cs typeface="DINPro-Regular"/>
              </a:rPr>
              <a:t>ROS and MATLAB compliment each other</a:t>
            </a:r>
            <a:endParaRPr lang="en-CA" sz="3200" b="1" dirty="0">
              <a:solidFill>
                <a:schemeClr val="tx1">
                  <a:lumMod val="75000"/>
                  <a:lumOff val="25000"/>
                </a:schemeClr>
              </a:solidFill>
              <a:latin typeface="DINPro-Regular"/>
              <a:cs typeface="DINPro-Regular"/>
            </a:endParaRPr>
          </a:p>
        </p:txBody>
      </p:sp>
      <p:sp>
        <p:nvSpPr>
          <p:cNvPr id="17" name="TextBox 16"/>
          <p:cNvSpPr txBox="1"/>
          <p:nvPr/>
        </p:nvSpPr>
        <p:spPr>
          <a:xfrm>
            <a:off x="4" y="142852"/>
            <a:ext cx="10555098" cy="584776"/>
          </a:xfrm>
          <a:prstGeom prst="rect">
            <a:avLst/>
          </a:prstGeom>
          <a:noFill/>
        </p:spPr>
        <p:txBody>
          <a:bodyPr wrap="square" rtlCol="0">
            <a:spAutoFit/>
          </a:bodyPr>
          <a:lstStyle/>
          <a:p>
            <a:pPr lvl="1"/>
            <a:r>
              <a:rPr lang="en-CA" sz="3200" dirty="0" smtClean="0">
                <a:solidFill>
                  <a:schemeClr val="bg1"/>
                </a:solidFill>
                <a:latin typeface="DINPro-Regular"/>
                <a:cs typeface="DINPro-Regular"/>
              </a:rPr>
              <a:t>RECAP</a:t>
            </a:r>
            <a:endParaRPr lang="en-CA" sz="3200" dirty="0">
              <a:solidFill>
                <a:schemeClr val="bg1"/>
              </a:solidFill>
              <a:latin typeface="DINPro-Regular"/>
              <a:cs typeface="DINPro-Regular"/>
            </a:endParaRPr>
          </a:p>
        </p:txBody>
      </p:sp>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6380" y="3124966"/>
            <a:ext cx="4445000" cy="3429000"/>
          </a:xfrm>
          <a:prstGeom prst="rect">
            <a:avLst/>
          </a:prstGeom>
        </p:spPr>
      </p:pic>
    </p:spTree>
    <p:extLst>
      <p:ext uri="{BB962C8B-B14F-4D97-AF65-F5344CB8AC3E}">
        <p14:creationId xmlns:p14="http://schemas.microsoft.com/office/powerpoint/2010/main" val="35402977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4396637" y="2905114"/>
            <a:ext cx="7528142" cy="316040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algn="ctr"/>
          </a:lstStyle>
          <a:p>
            <a:pPr marL="914400" lvl="1" indent="-457200">
              <a:spcBef>
                <a:spcPts val="1800"/>
              </a:spcBef>
              <a:buClr>
                <a:schemeClr val="bg1">
                  <a:lumMod val="50000"/>
                </a:schemeClr>
              </a:buClr>
              <a:buFont typeface="Arial" panose="020B0604020202020204" pitchFamily="34" charset="0"/>
              <a:buChar char="•"/>
            </a:pPr>
            <a:r>
              <a:rPr lang="en-CA" sz="2600" dirty="0" smtClean="0">
                <a:solidFill>
                  <a:srgbClr val="404040"/>
                </a:solidFill>
                <a:latin typeface="DINPro-Regular"/>
                <a:cs typeface="DINPro-Regular"/>
              </a:rPr>
              <a:t>Look up the Clearpath Robotics ROS 101 tutorial series</a:t>
            </a:r>
          </a:p>
          <a:p>
            <a:pPr marL="914400" lvl="1" indent="-457200">
              <a:spcBef>
                <a:spcPts val="1800"/>
              </a:spcBef>
              <a:buClr>
                <a:schemeClr val="bg1">
                  <a:lumMod val="50000"/>
                </a:schemeClr>
              </a:buClr>
              <a:buFont typeface="Arial" panose="020B0604020202020204" pitchFamily="34" charset="0"/>
              <a:buChar char="•"/>
            </a:pPr>
            <a:r>
              <a:rPr lang="en-CA" sz="2600" dirty="0" smtClean="0">
                <a:solidFill>
                  <a:srgbClr val="404040"/>
                </a:solidFill>
                <a:latin typeface="DINPro-Regular"/>
                <a:cs typeface="DINPro-Regular"/>
              </a:rPr>
              <a:t>Code from this tutorial is here: </a:t>
            </a:r>
            <a:r>
              <a:rPr lang="en-CA" sz="2400" dirty="0" smtClean="0">
                <a:solidFill>
                  <a:srgbClr val="404040"/>
                </a:solidFill>
                <a:latin typeface="DINPro-Regular"/>
                <a:cs typeface="DINPro-Regular"/>
                <a:hlinkClick r:id="rId3"/>
              </a:rPr>
              <a:t>https</a:t>
            </a:r>
            <a:r>
              <a:rPr lang="en-CA" sz="2400" dirty="0">
                <a:solidFill>
                  <a:srgbClr val="404040"/>
                </a:solidFill>
                <a:latin typeface="DINPro-Regular"/>
                <a:cs typeface="DINPro-Regular"/>
                <a:hlinkClick r:id="rId3"/>
              </a:rPr>
              <a:t>://</a:t>
            </a:r>
            <a:r>
              <a:rPr lang="en-CA" sz="2400" dirty="0" smtClean="0">
                <a:solidFill>
                  <a:srgbClr val="404040"/>
                </a:solidFill>
                <a:latin typeface="DINPro-Regular"/>
                <a:cs typeface="DINPro-Regular"/>
                <a:hlinkClick r:id="rId3"/>
              </a:rPr>
              <a:t>github.com/ibaranov-cp/ICRA_MATLAB</a:t>
            </a:r>
            <a:endParaRPr lang="en-CA" sz="2400" dirty="0" smtClean="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r>
              <a:rPr lang="en-CA" sz="2400" dirty="0" smtClean="0">
                <a:solidFill>
                  <a:srgbClr val="404040"/>
                </a:solidFill>
                <a:latin typeface="DINPro-Regular"/>
                <a:cs typeface="DINPro-Regular"/>
              </a:rPr>
              <a:t>Blog post here: </a:t>
            </a:r>
            <a:r>
              <a:rPr lang="en-CA" sz="2400" dirty="0" smtClean="0">
                <a:solidFill>
                  <a:srgbClr val="404040"/>
                </a:solidFill>
                <a:latin typeface="DINPro-Regular"/>
                <a:cs typeface="DINPro-Regular"/>
                <a:hlinkClick r:id="rId4"/>
              </a:rPr>
              <a:t>http</a:t>
            </a:r>
            <a:r>
              <a:rPr lang="en-CA" sz="2400" dirty="0">
                <a:solidFill>
                  <a:srgbClr val="404040"/>
                </a:solidFill>
                <a:latin typeface="DINPro-Regular"/>
                <a:cs typeface="DINPro-Regular"/>
                <a:hlinkClick r:id="rId4"/>
              </a:rPr>
              <a:t>://www.clearpathrobotics.com/blog/matlab-robotics-system-toolbox-and-ros</a:t>
            </a:r>
            <a:r>
              <a:rPr lang="en-CA" sz="2400" dirty="0" smtClean="0">
                <a:solidFill>
                  <a:srgbClr val="404040"/>
                </a:solidFill>
                <a:latin typeface="DINPro-Regular"/>
                <a:cs typeface="DINPro-Regular"/>
                <a:hlinkClick r:id="rId4"/>
              </a:rPr>
              <a:t>/</a:t>
            </a:r>
            <a:endParaRPr lang="en-CA" sz="2400" dirty="0" smtClean="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endParaRPr lang="en-CA" sz="2400" dirty="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endParaRPr lang="en-CA" sz="2600" dirty="0" smtClean="0">
              <a:solidFill>
                <a:srgbClr val="404040"/>
              </a:solidFill>
              <a:latin typeface="DINPro-Regular"/>
              <a:cs typeface="DINPro-Regular"/>
            </a:endParaRPr>
          </a:p>
          <a:p>
            <a:pPr marL="914400" lvl="1" indent="-457200">
              <a:spcBef>
                <a:spcPts val="1800"/>
              </a:spcBef>
              <a:buClr>
                <a:schemeClr val="bg1">
                  <a:lumMod val="50000"/>
                </a:schemeClr>
              </a:buClr>
              <a:buFont typeface="Arial" panose="020B0604020202020204" pitchFamily="34" charset="0"/>
              <a:buChar char="•"/>
            </a:pPr>
            <a:endParaRPr lang="en-CA" sz="2600" dirty="0" smtClean="0">
              <a:solidFill>
                <a:srgbClr val="404040"/>
              </a:solidFill>
              <a:latin typeface="DINPro-Regular"/>
              <a:cs typeface="DINPro-Regular"/>
            </a:endParaRPr>
          </a:p>
        </p:txBody>
      </p:sp>
      <p:sp>
        <p:nvSpPr>
          <p:cNvPr id="20" name="TextBox 19"/>
          <p:cNvSpPr txBox="1"/>
          <p:nvPr/>
        </p:nvSpPr>
        <p:spPr>
          <a:xfrm>
            <a:off x="0" y="912344"/>
            <a:ext cx="12192000" cy="1664415"/>
          </a:xfrm>
          <a:prstGeom prst="rect">
            <a:avLst/>
          </a:prstGeom>
          <a:solidFill>
            <a:srgbClr val="FFDF3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lstStyle>
          <a:p>
            <a:pPr lvl="1"/>
            <a:r>
              <a:rPr lang="en-CA" sz="3200" b="1" dirty="0" smtClean="0">
                <a:solidFill>
                  <a:schemeClr val="tx1">
                    <a:lumMod val="75000"/>
                    <a:lumOff val="25000"/>
                  </a:schemeClr>
                </a:solidFill>
                <a:latin typeface="DINPro-Regular"/>
                <a:cs typeface="DINPro-Regular"/>
              </a:rPr>
              <a:t>Find more info!</a:t>
            </a:r>
            <a:endParaRPr lang="en-CA" sz="3200" b="1" dirty="0">
              <a:solidFill>
                <a:schemeClr val="tx1">
                  <a:lumMod val="75000"/>
                  <a:lumOff val="25000"/>
                </a:schemeClr>
              </a:solidFill>
              <a:latin typeface="DINPro-Regular"/>
              <a:cs typeface="DINPro-Regular"/>
            </a:endParaRPr>
          </a:p>
        </p:txBody>
      </p:sp>
      <p:sp>
        <p:nvSpPr>
          <p:cNvPr id="17" name="TextBox 16"/>
          <p:cNvSpPr txBox="1"/>
          <p:nvPr/>
        </p:nvSpPr>
        <p:spPr>
          <a:xfrm>
            <a:off x="4" y="142852"/>
            <a:ext cx="10555098" cy="584776"/>
          </a:xfrm>
          <a:prstGeom prst="rect">
            <a:avLst/>
          </a:prstGeom>
          <a:noFill/>
        </p:spPr>
        <p:txBody>
          <a:bodyPr wrap="square" rtlCol="0">
            <a:spAutoFit/>
          </a:bodyPr>
          <a:lstStyle/>
          <a:p>
            <a:pPr lvl="1"/>
            <a:r>
              <a:rPr lang="en-CA" sz="3200" dirty="0" smtClean="0">
                <a:solidFill>
                  <a:schemeClr val="bg1"/>
                </a:solidFill>
                <a:latin typeface="DINPro-Regular"/>
                <a:cs typeface="DINPro-Regular"/>
              </a:rPr>
              <a:t>RECAP</a:t>
            </a:r>
            <a:endParaRPr lang="en-CA" sz="3200" dirty="0">
              <a:solidFill>
                <a:schemeClr val="bg1"/>
              </a:solidFill>
              <a:latin typeface="DINPro-Regular"/>
              <a:cs typeface="DINPro-Regular"/>
            </a:endParaRPr>
          </a:p>
        </p:txBody>
      </p:sp>
      <p:pic>
        <p:nvPicPr>
          <p:cNvPr id="3" name="Picture 2"/>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46380" y="3124966"/>
            <a:ext cx="4445000" cy="3429000"/>
          </a:xfrm>
          <a:prstGeom prst="rect">
            <a:avLst/>
          </a:prstGeom>
        </p:spPr>
      </p:pic>
    </p:spTree>
    <p:extLst>
      <p:ext uri="{BB962C8B-B14F-4D97-AF65-F5344CB8AC3E}">
        <p14:creationId xmlns:p14="http://schemas.microsoft.com/office/powerpoint/2010/main" val="112256435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839650"/>
            <a:ext cx="13014960" cy="8686299"/>
          </a:xfrm>
          <a:prstGeom prst="rect">
            <a:avLst/>
          </a:prstGeom>
        </p:spPr>
      </p:pic>
      <p:sp>
        <p:nvSpPr>
          <p:cNvPr id="13" name="Rectangle 12"/>
          <p:cNvSpPr/>
          <p:nvPr/>
        </p:nvSpPr>
        <p:spPr>
          <a:xfrm>
            <a:off x="0" y="5416529"/>
            <a:ext cx="13014960" cy="144147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0" y="3203131"/>
            <a:ext cx="9906000" cy="1585795"/>
          </a:xfrm>
          <a:prstGeom prst="rect">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lstStyle>
          <a:p>
            <a:pPr lvl="1"/>
            <a:r>
              <a:rPr lang="en-CA" sz="3200" dirty="0" smtClean="0">
                <a:solidFill>
                  <a:srgbClr val="FFEA19"/>
                </a:solidFill>
                <a:latin typeface="DINPro-Regular"/>
                <a:cs typeface="DINPro-Regular"/>
              </a:rPr>
              <a:t>QUESTION AND ANSWER</a:t>
            </a:r>
          </a:p>
          <a:p>
            <a:pPr lvl="1"/>
            <a:endParaRPr lang="en-CA" sz="2000" dirty="0">
              <a:solidFill>
                <a:srgbClr val="FFEA19"/>
              </a:solidFill>
              <a:latin typeface="DINPro-Regular"/>
              <a:cs typeface="DINPro-Regular"/>
            </a:endParaRPr>
          </a:p>
        </p:txBody>
      </p:sp>
      <p:grpSp>
        <p:nvGrpSpPr>
          <p:cNvPr id="3" name="Group 2"/>
          <p:cNvGrpSpPr/>
          <p:nvPr/>
        </p:nvGrpSpPr>
        <p:grpSpPr>
          <a:xfrm>
            <a:off x="8949360" y="-100209"/>
            <a:ext cx="3846684" cy="1370209"/>
            <a:chOff x="7584023" y="-1"/>
            <a:chExt cx="3846684" cy="1370209"/>
          </a:xfrm>
        </p:grpSpPr>
        <p:sp>
          <p:nvSpPr>
            <p:cNvPr id="14" name="Rectangle 13"/>
            <p:cNvSpPr/>
            <p:nvPr/>
          </p:nvSpPr>
          <p:spPr>
            <a:xfrm>
              <a:off x="7584023" y="-1"/>
              <a:ext cx="3846684" cy="137020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75688" y="311500"/>
              <a:ext cx="2997890" cy="760114"/>
            </a:xfrm>
            <a:prstGeom prst="rect">
              <a:avLst/>
            </a:prstGeom>
          </p:spPr>
        </p:pic>
      </p:grpSp>
      <p:sp>
        <p:nvSpPr>
          <p:cNvPr id="10" name="TextBox 9"/>
          <p:cNvSpPr txBox="1"/>
          <p:nvPr/>
        </p:nvSpPr>
        <p:spPr>
          <a:xfrm>
            <a:off x="2449479" y="5627857"/>
            <a:ext cx="6782060" cy="1015663"/>
          </a:xfrm>
          <a:prstGeom prst="rect">
            <a:avLst/>
          </a:prstGeom>
          <a:noFill/>
        </p:spPr>
        <p:txBody>
          <a:bodyPr wrap="square" rtlCol="0">
            <a:spAutoFit/>
          </a:bodyPr>
          <a:lstStyle/>
          <a:p>
            <a:r>
              <a:rPr lang="en-US" sz="2000" dirty="0" smtClean="0">
                <a:latin typeface="DINPro-Regular" pitchFamily="50" charset="0"/>
              </a:rPr>
              <a:t>Knowledge Base: </a:t>
            </a:r>
            <a:r>
              <a:rPr lang="en-US" sz="2000" dirty="0" smtClean="0">
                <a:latin typeface="DINPro-Regular" pitchFamily="50" charset="0"/>
                <a:hlinkClick r:id="rId5"/>
              </a:rPr>
              <a:t>http://support.clearpathrobotics.com</a:t>
            </a:r>
            <a:r>
              <a:rPr lang="en-US" sz="2000" dirty="0" smtClean="0">
                <a:latin typeface="DINPro-Regular" pitchFamily="50" charset="0"/>
              </a:rPr>
              <a:t> </a:t>
            </a:r>
          </a:p>
          <a:p>
            <a:r>
              <a:rPr lang="en-US" sz="2000" dirty="0" smtClean="0">
                <a:latin typeface="DINPro-Regular" pitchFamily="50" charset="0"/>
              </a:rPr>
              <a:t>Email: info@clearpathrobotics.com</a:t>
            </a:r>
          </a:p>
          <a:p>
            <a:r>
              <a:rPr lang="en-US" sz="2000" dirty="0" smtClean="0">
                <a:latin typeface="DINPro-Regular" pitchFamily="50" charset="0"/>
              </a:rPr>
              <a:t>Website: </a:t>
            </a:r>
            <a:r>
              <a:rPr lang="en-US" sz="2000" dirty="0" smtClean="0">
                <a:latin typeface="DINPro-Regular" pitchFamily="50" charset="0"/>
                <a:hlinkClick r:id="rId6"/>
              </a:rPr>
              <a:t>www.clearpathrobotics.com</a:t>
            </a:r>
            <a:r>
              <a:rPr lang="en-US" sz="2000" dirty="0" smtClean="0">
                <a:latin typeface="DINPro-Regular" pitchFamily="50" charset="0"/>
              </a:rPr>
              <a:t> </a:t>
            </a:r>
          </a:p>
        </p:txBody>
      </p:sp>
      <p:cxnSp>
        <p:nvCxnSpPr>
          <p:cNvPr id="11" name="Straight Connector 10"/>
          <p:cNvCxnSpPr/>
          <p:nvPr/>
        </p:nvCxnSpPr>
        <p:spPr>
          <a:xfrm>
            <a:off x="2311630" y="5541814"/>
            <a:ext cx="0" cy="109715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71988" y="5875654"/>
            <a:ext cx="2039642" cy="523220"/>
          </a:xfrm>
          <a:prstGeom prst="rect">
            <a:avLst/>
          </a:prstGeom>
          <a:noFill/>
        </p:spPr>
        <p:txBody>
          <a:bodyPr wrap="square" rtlCol="0">
            <a:spAutoFit/>
          </a:bodyPr>
          <a:lstStyle/>
          <a:p>
            <a:r>
              <a:rPr lang="en-CA" sz="2800" dirty="0" smtClean="0">
                <a:solidFill>
                  <a:schemeClr val="tx1">
                    <a:lumMod val="75000"/>
                    <a:lumOff val="25000"/>
                  </a:schemeClr>
                </a:solidFill>
                <a:latin typeface="DINPro-Regular"/>
                <a:cs typeface="DINPro-Regular"/>
              </a:rPr>
              <a:t>CONTACT</a:t>
            </a:r>
            <a:endParaRPr lang="en-US" sz="2800" dirty="0"/>
          </a:p>
        </p:txBody>
      </p:sp>
    </p:spTree>
    <p:extLst>
      <p:ext uri="{BB962C8B-B14F-4D97-AF65-F5344CB8AC3E}">
        <p14:creationId xmlns:p14="http://schemas.microsoft.com/office/powerpoint/2010/main" val="2859163347"/>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smtClean="0">
                <a:solidFill>
                  <a:schemeClr val="bg1"/>
                </a:solidFill>
                <a:latin typeface="DINPro-Regular" pitchFamily="50" charset="0"/>
                <a:cs typeface="Arial" pitchFamily="34" charset="0"/>
              </a:rPr>
              <a:t>BIO</a:t>
            </a:r>
            <a:endParaRPr lang="en-CA" sz="3200" dirty="0">
              <a:solidFill>
                <a:schemeClr val="bg1"/>
              </a:solidFill>
              <a:latin typeface="DINPro-Regular" pitchFamily="50" charset="0"/>
              <a:cs typeface="Arial" pitchFamily="34" charset="0"/>
            </a:endParaRPr>
          </a:p>
        </p:txBody>
      </p:sp>
      <p:cxnSp>
        <p:nvCxnSpPr>
          <p:cNvPr id="15" name="Straight Connector 14"/>
          <p:cNvCxnSpPr/>
          <p:nvPr/>
        </p:nvCxnSpPr>
        <p:spPr>
          <a:xfrm flipH="1">
            <a:off x="6073611" y="1494404"/>
            <a:ext cx="22389" cy="49036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6096000" y="1689472"/>
            <a:ext cx="5378694" cy="4401205"/>
          </a:xfrm>
          <a:prstGeom prst="rect">
            <a:avLst/>
          </a:prstGeom>
        </p:spPr>
        <p:txBody>
          <a:bodyPr wrap="square">
            <a:spAutoFit/>
          </a:bodyPr>
          <a:lstStyle/>
          <a:p>
            <a:pPr lvl="1"/>
            <a:r>
              <a:rPr lang="en-CA" sz="2400" dirty="0" smtClean="0">
                <a:solidFill>
                  <a:schemeClr val="tx1">
                    <a:lumMod val="75000"/>
                    <a:lumOff val="25000"/>
                  </a:schemeClr>
                </a:solidFill>
                <a:latin typeface="DINPro-Bold"/>
                <a:cs typeface="DINPro-Bold"/>
              </a:rPr>
              <a:t>ILIA BARANOV</a:t>
            </a:r>
            <a:endParaRPr lang="en-CA" sz="2400" dirty="0">
              <a:solidFill>
                <a:schemeClr val="tx1">
                  <a:lumMod val="75000"/>
                  <a:lumOff val="25000"/>
                </a:schemeClr>
              </a:solidFill>
              <a:latin typeface="DINPro-Bold"/>
              <a:cs typeface="DINPro-Bold"/>
            </a:endParaRPr>
          </a:p>
          <a:p>
            <a:pPr lvl="1"/>
            <a:r>
              <a:rPr lang="en-CA" sz="2000" dirty="0" smtClean="0">
                <a:solidFill>
                  <a:prstClr val="black">
                    <a:lumMod val="75000"/>
                    <a:lumOff val="25000"/>
                  </a:prstClr>
                </a:solidFill>
                <a:latin typeface="DINPro-Regular"/>
                <a:cs typeface="DINPro-Regular"/>
              </a:rPr>
              <a:t>Senior Engineer</a:t>
            </a:r>
            <a:endParaRPr lang="en-CA" sz="2000" dirty="0">
              <a:solidFill>
                <a:prstClr val="black">
                  <a:lumMod val="75000"/>
                  <a:lumOff val="25000"/>
                </a:prstClr>
              </a:solidFill>
              <a:latin typeface="DINPro-Regular"/>
              <a:cs typeface="DINPro-Regular"/>
            </a:endParaRPr>
          </a:p>
          <a:p>
            <a:pPr lvl="1"/>
            <a:endParaRPr lang="en-CA" sz="2000" dirty="0">
              <a:solidFill>
                <a:prstClr val="black">
                  <a:lumMod val="75000"/>
                  <a:lumOff val="25000"/>
                </a:prstClr>
              </a:solidFill>
              <a:latin typeface="DINPro-Regular"/>
              <a:cs typeface="DINPro-Regular"/>
            </a:endParaRPr>
          </a:p>
          <a:p>
            <a:pPr lvl="1" algn="just"/>
            <a:r>
              <a:rPr lang="en-US" dirty="0" smtClean="0">
                <a:latin typeface="DINPro-Regular" pitchFamily="50" charset="0"/>
              </a:rPr>
              <a:t>Active within the Open Source Robotics Community, Ilia helps to maintain JACO, Jackal, and PR2 ROS packages; he is also the creator of the ROS 101 blog series. </a:t>
            </a:r>
          </a:p>
          <a:p>
            <a:pPr lvl="1" algn="just"/>
            <a:endParaRPr lang="en-US" dirty="0">
              <a:latin typeface="DINPro-Regular" pitchFamily="50" charset="0"/>
            </a:endParaRPr>
          </a:p>
          <a:p>
            <a:pPr lvl="1" algn="just"/>
            <a:r>
              <a:rPr lang="en-US" dirty="0" smtClean="0">
                <a:latin typeface="DINPro-Regular" pitchFamily="50" charset="0"/>
              </a:rPr>
              <a:t>Ilia holds a degree in electrical engineering from the University of Waterloo and holds two patents related to mobile communication. Robotics and automation has been his lifelong interest! </a:t>
            </a:r>
          </a:p>
          <a:p>
            <a:pPr lvl="1" algn="just"/>
            <a:endParaRPr lang="en-US" dirty="0">
              <a:latin typeface="DINPro-Regular" pitchFamily="50" charset="0"/>
            </a:endParaRPr>
          </a:p>
          <a:p>
            <a:pPr lvl="1" algn="just"/>
            <a:r>
              <a:rPr lang="en-US" dirty="0" smtClean="0">
                <a:latin typeface="DINPro-Regular" pitchFamily="50" charset="0"/>
              </a:rPr>
              <a:t>ibaranov@clearpathrobotics.com</a:t>
            </a:r>
            <a:endParaRPr lang="en-US" sz="1400" dirty="0">
              <a:solidFill>
                <a:schemeClr val="tx1">
                  <a:lumMod val="75000"/>
                  <a:lumOff val="25000"/>
                </a:schemeClr>
              </a:solidFill>
              <a:latin typeface="DINPro-Regular" pitchFamily="50" charset="0"/>
              <a:cs typeface="Arial" pitchFamily="34" charset="0"/>
            </a:endParaRPr>
          </a:p>
        </p:txBody>
      </p:sp>
      <p:pic>
        <p:nvPicPr>
          <p:cNvPr id="2" name="Picture 1"/>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1223720" y="1721036"/>
            <a:ext cx="3354848" cy="4388048"/>
          </a:xfrm>
          <a:prstGeom prst="rect">
            <a:avLst/>
          </a:prstGeom>
        </p:spPr>
      </p:pic>
    </p:spTree>
    <p:extLst>
      <p:ext uri="{BB962C8B-B14F-4D97-AF65-F5344CB8AC3E}">
        <p14:creationId xmlns:p14="http://schemas.microsoft.com/office/powerpoint/2010/main" val="1368156735"/>
      </p:ext>
    </p:extLst>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extBox 8"/>
          <p:cNvSpPr txBox="1"/>
          <p:nvPr/>
        </p:nvSpPr>
        <p:spPr>
          <a:xfrm>
            <a:off x="0" y="2767791"/>
            <a:ext cx="12192000" cy="3170099"/>
          </a:xfrm>
          <a:prstGeom prst="rect">
            <a:avLst/>
          </a:prstGeom>
          <a:noFill/>
        </p:spPr>
        <p:txBody>
          <a:bodyPr wrap="square" rtlCol="0">
            <a:spAutoFit/>
          </a:bodyPr>
          <a:lstStyle/>
          <a:p>
            <a:pPr lvl="1">
              <a:buSzPct val="60000"/>
            </a:pPr>
            <a:r>
              <a:rPr lang="en-CA" sz="2000" b="1" dirty="0">
                <a:solidFill>
                  <a:schemeClr val="tx1">
                    <a:lumMod val="75000"/>
                    <a:lumOff val="25000"/>
                  </a:schemeClr>
                </a:solidFill>
                <a:latin typeface="DINPro-Regular"/>
                <a:cs typeface="DINPro-Regular"/>
              </a:rPr>
              <a:t>AGENDA</a:t>
            </a:r>
            <a:r>
              <a:rPr lang="en-CA" sz="2000" b="1" dirty="0" smtClean="0">
                <a:solidFill>
                  <a:schemeClr val="tx1">
                    <a:lumMod val="75000"/>
                    <a:lumOff val="25000"/>
                  </a:schemeClr>
                </a:solidFill>
                <a:latin typeface="DINPro-Regular"/>
                <a:cs typeface="DINPro-Regular"/>
              </a:rPr>
              <a:t>:</a:t>
            </a:r>
          </a:p>
          <a:p>
            <a:pPr lvl="1">
              <a:buSzPct val="60000"/>
            </a:pPr>
            <a:endParaRPr lang="en-CA" sz="2000" b="1" dirty="0">
              <a:solidFill>
                <a:schemeClr val="tx1">
                  <a:lumMod val="75000"/>
                  <a:lumOff val="25000"/>
                </a:schemeClr>
              </a:solidFill>
              <a:latin typeface="DINPro-Regular"/>
              <a:cs typeface="DINPro-Regular"/>
            </a:endParaRPr>
          </a:p>
          <a:p>
            <a:pPr lvl="1">
              <a:buSzPct val="60000"/>
            </a:pPr>
            <a:r>
              <a:rPr lang="en-CA" sz="3200" b="1" dirty="0" smtClean="0">
                <a:solidFill>
                  <a:schemeClr val="tx1">
                    <a:lumMod val="75000"/>
                    <a:lumOff val="25000"/>
                  </a:schemeClr>
                </a:solidFill>
                <a:latin typeface="DINPro-Regular"/>
                <a:cs typeface="DINPro-Regular"/>
              </a:rPr>
              <a:t>1. Background</a:t>
            </a:r>
          </a:p>
          <a:p>
            <a:pPr lvl="1">
              <a:buSzPct val="60000"/>
            </a:pPr>
            <a:r>
              <a:rPr lang="en-CA" sz="3200" b="1" dirty="0" smtClean="0">
                <a:solidFill>
                  <a:schemeClr val="tx1">
                    <a:lumMod val="75000"/>
                    <a:lumOff val="25000"/>
                  </a:schemeClr>
                </a:solidFill>
                <a:latin typeface="DINPro-Regular"/>
                <a:cs typeface="DINPro-Regular"/>
              </a:rPr>
              <a:t>2. Overview of ROS &amp; MATLAB</a:t>
            </a:r>
          </a:p>
          <a:p>
            <a:pPr lvl="1">
              <a:buSzPct val="60000"/>
            </a:pPr>
            <a:r>
              <a:rPr lang="en-CA" sz="3200" b="1" dirty="0">
                <a:solidFill>
                  <a:schemeClr val="tx1">
                    <a:lumMod val="75000"/>
                    <a:lumOff val="25000"/>
                  </a:schemeClr>
                </a:solidFill>
                <a:latin typeface="DINPro-Regular"/>
                <a:cs typeface="DINPro-Regular"/>
              </a:rPr>
              <a:t>3</a:t>
            </a:r>
            <a:r>
              <a:rPr lang="en-CA" sz="3200" b="1" dirty="0" smtClean="0">
                <a:solidFill>
                  <a:schemeClr val="tx1">
                    <a:lumMod val="75000"/>
                    <a:lumOff val="25000"/>
                  </a:schemeClr>
                </a:solidFill>
                <a:latin typeface="DINPro-Regular"/>
                <a:cs typeface="DINPro-Regular"/>
              </a:rPr>
              <a:t>. Data analysis, real vs. virtual</a:t>
            </a:r>
          </a:p>
          <a:p>
            <a:pPr lvl="1">
              <a:buSzPct val="60000"/>
            </a:pPr>
            <a:r>
              <a:rPr lang="en-CA" sz="3200" b="1" dirty="0">
                <a:solidFill>
                  <a:schemeClr val="tx1">
                    <a:lumMod val="75000"/>
                    <a:lumOff val="25000"/>
                  </a:schemeClr>
                </a:solidFill>
                <a:latin typeface="DINPro-Regular"/>
                <a:cs typeface="DINPro-Regular"/>
              </a:rPr>
              <a:t>4</a:t>
            </a:r>
            <a:r>
              <a:rPr lang="en-CA" sz="3200" b="1" dirty="0" smtClean="0">
                <a:solidFill>
                  <a:schemeClr val="tx1">
                    <a:lumMod val="75000"/>
                    <a:lumOff val="25000"/>
                  </a:schemeClr>
                </a:solidFill>
                <a:latin typeface="DINPro-Regular"/>
                <a:cs typeface="DINPro-Regular"/>
              </a:rPr>
              <a:t>. Multi-robot systems and data fusion</a:t>
            </a:r>
          </a:p>
          <a:p>
            <a:pPr lvl="1">
              <a:buSzPct val="60000"/>
            </a:pPr>
            <a:r>
              <a:rPr lang="en-CA" sz="3200" b="1" dirty="0">
                <a:solidFill>
                  <a:schemeClr val="tx1">
                    <a:lumMod val="75000"/>
                    <a:lumOff val="25000"/>
                  </a:schemeClr>
                </a:solidFill>
                <a:latin typeface="DINPro-Regular"/>
                <a:cs typeface="DINPro-Regular"/>
              </a:rPr>
              <a:t>5</a:t>
            </a:r>
            <a:r>
              <a:rPr lang="en-CA" sz="3200" b="1" dirty="0" smtClean="0">
                <a:solidFill>
                  <a:schemeClr val="tx1">
                    <a:lumMod val="75000"/>
                    <a:lumOff val="25000"/>
                  </a:schemeClr>
                </a:solidFill>
                <a:latin typeface="DINPro-Regular"/>
                <a:cs typeface="DINPro-Regular"/>
              </a:rPr>
              <a:t>. Questions</a:t>
            </a:r>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smtClean="0">
                <a:solidFill>
                  <a:schemeClr val="bg1"/>
                </a:solidFill>
                <a:latin typeface="DINPro-Regular" pitchFamily="50" charset="0"/>
                <a:cs typeface="Arial" pitchFamily="34" charset="0"/>
              </a:rPr>
              <a:t>30 MINUTE GAME PLAN</a:t>
            </a:r>
            <a:endParaRPr lang="en-CA" sz="3200" dirty="0">
              <a:solidFill>
                <a:schemeClr val="bg1"/>
              </a:solidFill>
              <a:latin typeface="DINPro-Regular" pitchFamily="50" charset="0"/>
              <a:cs typeface="Arial" pitchFamily="34" charset="0"/>
            </a:endParaRPr>
          </a:p>
        </p:txBody>
      </p:sp>
      <p:sp>
        <p:nvSpPr>
          <p:cNvPr id="6" name="TextBox 5"/>
          <p:cNvSpPr txBox="1"/>
          <p:nvPr/>
        </p:nvSpPr>
        <p:spPr>
          <a:xfrm>
            <a:off x="0" y="912344"/>
            <a:ext cx="12192000" cy="1371335"/>
          </a:xfrm>
          <a:prstGeom prst="rect">
            <a:avLst/>
          </a:prstGeom>
          <a:solidFill>
            <a:srgbClr val="FFDF3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lstStyle>
          <a:p>
            <a:pPr lvl="1"/>
            <a:r>
              <a:rPr lang="en-CA" sz="2000" b="1" dirty="0" smtClean="0">
                <a:solidFill>
                  <a:schemeClr val="tx1">
                    <a:lumMod val="75000"/>
                    <a:lumOff val="25000"/>
                  </a:schemeClr>
                </a:solidFill>
                <a:latin typeface="DINPro-Regular"/>
                <a:cs typeface="DINPro-Regular"/>
              </a:rPr>
              <a:t>OBJECTIVE:</a:t>
            </a:r>
          </a:p>
          <a:p>
            <a:pPr lvl="1"/>
            <a:r>
              <a:rPr lang="en-CA" sz="3200" b="1" dirty="0" smtClean="0">
                <a:solidFill>
                  <a:schemeClr val="tx1">
                    <a:lumMod val="75000"/>
                    <a:lumOff val="25000"/>
                  </a:schemeClr>
                </a:solidFill>
                <a:latin typeface="DINPro-Regular"/>
                <a:cs typeface="DINPro-Regular"/>
              </a:rPr>
              <a:t>Show how ROS and MATLAB work together</a:t>
            </a:r>
          </a:p>
        </p:txBody>
      </p:sp>
    </p:spTree>
    <p:extLst>
      <p:ext uri="{BB962C8B-B14F-4D97-AF65-F5344CB8AC3E}">
        <p14:creationId xmlns:p14="http://schemas.microsoft.com/office/powerpoint/2010/main" val="3724961248"/>
      </p:ext>
    </p:extLst>
  </p:cSld>
  <p:clrMapOvr>
    <a:masterClrMapping/>
  </p:clrMapOvr>
  <p:transition>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smtClean="0">
                <a:solidFill>
                  <a:schemeClr val="bg1"/>
                </a:solidFill>
                <a:latin typeface="DINPro-Regular" pitchFamily="50" charset="0"/>
                <a:cs typeface="Arial" pitchFamily="34" charset="0"/>
              </a:rPr>
              <a:t>Background</a:t>
            </a:r>
            <a:endParaRPr lang="en-CA" sz="3200" dirty="0">
              <a:solidFill>
                <a:schemeClr val="bg1"/>
              </a:solidFill>
              <a:latin typeface="DINPro-Regular" pitchFamily="50" charset="0"/>
              <a:cs typeface="Arial" pitchFamily="34" charset="0"/>
            </a:endParaRPr>
          </a:p>
        </p:txBody>
      </p:sp>
      <p:sp>
        <p:nvSpPr>
          <p:cNvPr id="3" name="TextBox 2"/>
          <p:cNvSpPr txBox="1"/>
          <p:nvPr/>
        </p:nvSpPr>
        <p:spPr>
          <a:xfrm>
            <a:off x="388307" y="1503123"/>
            <a:ext cx="9244208" cy="523220"/>
          </a:xfrm>
          <a:prstGeom prst="rect">
            <a:avLst/>
          </a:prstGeom>
          <a:noFill/>
        </p:spPr>
        <p:txBody>
          <a:bodyPr wrap="square" rtlCol="0">
            <a:spAutoFit/>
          </a:bodyPr>
          <a:lstStyle/>
          <a:p>
            <a:r>
              <a:rPr lang="en-CA" sz="2800" dirty="0" smtClean="0"/>
              <a:t>Clearpath Robotics makes robots (surprise!)</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24130" y="4054606"/>
            <a:ext cx="3513993" cy="2342662"/>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r="7184" b="19123"/>
          <a:stretch/>
        </p:blipFill>
        <p:spPr>
          <a:xfrm rot="21200620">
            <a:off x="354641" y="4079991"/>
            <a:ext cx="4248811" cy="2291892"/>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160923" y="2444301"/>
            <a:ext cx="4294145" cy="3220609"/>
          </a:xfrm>
          <a:prstGeom prst="rect">
            <a:avLst/>
          </a:prstGeom>
        </p:spPr>
      </p:pic>
    </p:spTree>
    <p:extLst>
      <p:ext uri="{BB962C8B-B14F-4D97-AF65-F5344CB8AC3E}">
        <p14:creationId xmlns:p14="http://schemas.microsoft.com/office/powerpoint/2010/main" val="3606101652"/>
      </p:ext>
    </p:extLst>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smtClean="0">
                <a:solidFill>
                  <a:schemeClr val="bg1"/>
                </a:solidFill>
                <a:latin typeface="DINPro-Regular" pitchFamily="50" charset="0"/>
                <a:cs typeface="Arial" pitchFamily="34" charset="0"/>
              </a:rPr>
              <a:t>Background</a:t>
            </a:r>
            <a:endParaRPr lang="en-CA" sz="3200" dirty="0">
              <a:solidFill>
                <a:schemeClr val="bg1"/>
              </a:solidFill>
              <a:latin typeface="DINPro-Regular" pitchFamily="50" charset="0"/>
              <a:cs typeface="Arial" pitchFamily="34" charset="0"/>
            </a:endParaRPr>
          </a:p>
        </p:txBody>
      </p:sp>
      <p:sp>
        <p:nvSpPr>
          <p:cNvPr id="3" name="TextBox 2"/>
          <p:cNvSpPr txBox="1"/>
          <p:nvPr/>
        </p:nvSpPr>
        <p:spPr>
          <a:xfrm>
            <a:off x="388307" y="1503123"/>
            <a:ext cx="9244208" cy="523220"/>
          </a:xfrm>
          <a:prstGeom prst="rect">
            <a:avLst/>
          </a:prstGeom>
          <a:noFill/>
        </p:spPr>
        <p:txBody>
          <a:bodyPr wrap="square" rtlCol="0">
            <a:spAutoFit/>
          </a:bodyPr>
          <a:lstStyle/>
          <a:p>
            <a:r>
              <a:rPr lang="en-CA" sz="2800" dirty="0" smtClean="0"/>
              <a:t>Lots of robots</a:t>
            </a:r>
          </a:p>
        </p:txBody>
      </p:sp>
      <p:pic>
        <p:nvPicPr>
          <p:cNvPr id="10" name="Content Placeholder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15900" y="1475007"/>
            <a:ext cx="3462124" cy="259659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89564" y="4516365"/>
            <a:ext cx="3136435" cy="227526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52570" y="1124619"/>
            <a:ext cx="4585553" cy="3057035"/>
          </a:xfrm>
          <a:prstGeom prst="rect">
            <a:avLst/>
          </a:prstGeom>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307" y="4637888"/>
            <a:ext cx="5574082" cy="2032217"/>
          </a:xfrm>
          <a:prstGeom prst="rect">
            <a:avLst/>
          </a:prstGeom>
        </p:spPr>
      </p:pic>
    </p:spTree>
    <p:extLst>
      <p:ext uri="{BB962C8B-B14F-4D97-AF65-F5344CB8AC3E}">
        <p14:creationId xmlns:p14="http://schemas.microsoft.com/office/powerpoint/2010/main" val="984818484"/>
      </p:ext>
    </p:extLst>
  </p:cSld>
  <p:clrMapOvr>
    <a:masterClrMapping/>
  </p:clrMapOvr>
  <p:transition>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sp>
        <p:nvSpPr>
          <p:cNvPr id="3" name="TextBox 2"/>
          <p:cNvSpPr txBox="1"/>
          <p:nvPr/>
        </p:nvSpPr>
        <p:spPr>
          <a:xfrm>
            <a:off x="388307" y="1503123"/>
            <a:ext cx="9244208" cy="3970318"/>
          </a:xfrm>
          <a:prstGeom prst="rect">
            <a:avLst/>
          </a:prstGeom>
          <a:noFill/>
        </p:spPr>
        <p:txBody>
          <a:bodyPr wrap="square" rtlCol="0">
            <a:spAutoFit/>
          </a:bodyPr>
          <a:lstStyle/>
          <a:p>
            <a:r>
              <a:rPr lang="en-CA" sz="2800" dirty="0"/>
              <a:t>What is ROS</a:t>
            </a:r>
            <a:r>
              <a:rPr lang="en-CA" sz="2800" dirty="0" smtClean="0"/>
              <a:t>?</a:t>
            </a:r>
          </a:p>
          <a:p>
            <a:endParaRPr lang="en-CA" sz="2800" dirty="0" smtClean="0"/>
          </a:p>
          <a:p>
            <a:pPr marL="457200" indent="-457200">
              <a:buFont typeface="Arial" panose="020B0604020202020204" pitchFamily="34" charset="0"/>
              <a:buChar char="•"/>
            </a:pPr>
            <a:r>
              <a:rPr lang="en-CA" sz="2000" dirty="0" smtClean="0"/>
              <a:t>Lead by the OSRF</a:t>
            </a:r>
          </a:p>
          <a:p>
            <a:pPr marL="457200" indent="-457200">
              <a:buFont typeface="Arial" panose="020B0604020202020204" pitchFamily="34" charset="0"/>
              <a:buChar char="•"/>
            </a:pPr>
            <a:r>
              <a:rPr lang="en-CA" sz="2000" dirty="0" smtClean="0"/>
              <a:t>BSD</a:t>
            </a:r>
          </a:p>
          <a:p>
            <a:pPr marL="457200" indent="-457200">
              <a:buFont typeface="Arial" panose="020B0604020202020204" pitchFamily="34" charset="0"/>
              <a:buChar char="•"/>
            </a:pPr>
            <a:r>
              <a:rPr lang="en-CA" sz="2000" dirty="0" smtClean="0"/>
              <a:t>Based on discreet software Nodes</a:t>
            </a:r>
          </a:p>
          <a:p>
            <a:pPr marL="457200" indent="-457200">
              <a:buFont typeface="Arial" panose="020B0604020202020204" pitchFamily="34" charset="0"/>
              <a:buChar char="•"/>
            </a:pPr>
            <a:r>
              <a:rPr lang="en-CA" sz="2000" dirty="0" smtClean="0"/>
              <a:t>Parallel by nature</a:t>
            </a:r>
          </a:p>
          <a:p>
            <a:pPr marL="457200" indent="-457200">
              <a:buFont typeface="Arial" panose="020B0604020202020204" pitchFamily="34" charset="0"/>
              <a:buChar char="•"/>
            </a:pPr>
            <a:r>
              <a:rPr lang="en-CA" sz="2000" dirty="0" smtClean="0"/>
              <a:t>Uses message publishing &amp; subscribing</a:t>
            </a:r>
          </a:p>
          <a:p>
            <a:pPr marL="457200" indent="-457200">
              <a:buFont typeface="Arial" panose="020B0604020202020204" pitchFamily="34" charset="0"/>
              <a:buChar char="•"/>
            </a:pPr>
            <a:endParaRPr lang="en-CA" sz="2000" dirty="0" smtClean="0"/>
          </a:p>
          <a:p>
            <a:pPr marL="457200" indent="-457200">
              <a:buFont typeface="Arial" panose="020B0604020202020204" pitchFamily="34" charset="0"/>
              <a:buChar char="•"/>
            </a:pPr>
            <a:endParaRPr lang="en-CA" sz="2000" dirty="0" smtClean="0"/>
          </a:p>
          <a:p>
            <a:pPr marL="457200" indent="-457200">
              <a:buFont typeface="Arial" panose="020B0604020202020204" pitchFamily="34" charset="0"/>
              <a:buChar char="•"/>
            </a:pPr>
            <a:endParaRPr lang="en-CA" sz="2800" dirty="0" smtClean="0"/>
          </a:p>
          <a:p>
            <a:pPr marL="457200" indent="-457200">
              <a:buFont typeface="Arial" panose="020B0604020202020204" pitchFamily="34" charset="0"/>
              <a:buChar char="•"/>
            </a:pPr>
            <a:endParaRPr lang="en-CA" sz="2800" dirty="0" smtClean="0"/>
          </a:p>
        </p:txBody>
      </p:sp>
    </p:spTree>
    <p:extLst>
      <p:ext uri="{BB962C8B-B14F-4D97-AF65-F5344CB8AC3E}">
        <p14:creationId xmlns:p14="http://schemas.microsoft.com/office/powerpoint/2010/main" val="3861138893"/>
      </p:ext>
    </p:extLst>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pic>
        <p:nvPicPr>
          <p:cNvPr id="1026" name="Picture 2" descr="http://clearpath.wpengine.netdna-cdn.com/wp-content/uploads/2014/01/ros101-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7285" y="1313721"/>
            <a:ext cx="8124825" cy="5086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6308289"/>
      </p:ext>
    </p:extLst>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pic>
        <p:nvPicPr>
          <p:cNvPr id="3074" name="Picture 2" descr="http://clearpath.wpengine.netdna-cdn.com/wp-content/uploads/2014/01/ros101-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6482" y="1529363"/>
            <a:ext cx="6879573" cy="4940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8638356"/>
      </p:ext>
    </p:extLst>
  </p:cSld>
  <p:clrMapOvr>
    <a:masterClrMapping/>
  </p:clrMapOvr>
  <p:transition>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sp>
        <p:nvSpPr>
          <p:cNvPr id="3" name="TextBox 2"/>
          <p:cNvSpPr txBox="1"/>
          <p:nvPr/>
        </p:nvSpPr>
        <p:spPr>
          <a:xfrm>
            <a:off x="388307" y="1503123"/>
            <a:ext cx="8317282" cy="2492990"/>
          </a:xfrm>
          <a:prstGeom prst="rect">
            <a:avLst/>
          </a:prstGeom>
          <a:noFill/>
        </p:spPr>
        <p:txBody>
          <a:bodyPr wrap="square" rtlCol="0">
            <a:spAutoFit/>
          </a:bodyPr>
          <a:lstStyle/>
          <a:p>
            <a:r>
              <a:rPr lang="en-CA" sz="2800" dirty="0" smtClean="0"/>
              <a:t>Why </a:t>
            </a:r>
            <a:r>
              <a:rPr lang="en-CA" sz="2800" dirty="0"/>
              <a:t>ROS</a:t>
            </a:r>
            <a:r>
              <a:rPr lang="en-CA" sz="2800" dirty="0" smtClean="0"/>
              <a:t>?</a:t>
            </a:r>
          </a:p>
          <a:p>
            <a:endParaRPr lang="en-CA" sz="2800" dirty="0"/>
          </a:p>
          <a:p>
            <a:pPr marL="342900" indent="-342900">
              <a:buFont typeface="Arial" panose="020B0604020202020204" pitchFamily="34" charset="0"/>
              <a:buChar char="•"/>
            </a:pPr>
            <a:r>
              <a:rPr lang="en-CA" sz="2000" dirty="0" smtClean="0"/>
              <a:t>Super flexible</a:t>
            </a:r>
          </a:p>
          <a:p>
            <a:pPr marL="342900" indent="-342900">
              <a:buFont typeface="Arial" panose="020B0604020202020204" pitchFamily="34" charset="0"/>
              <a:buChar char="•"/>
            </a:pPr>
            <a:r>
              <a:rPr lang="en-CA" sz="2000" dirty="0" smtClean="0"/>
              <a:t>Open source</a:t>
            </a:r>
          </a:p>
          <a:p>
            <a:pPr marL="342900" indent="-342900">
              <a:buFont typeface="Arial" panose="020B0604020202020204" pitchFamily="34" charset="0"/>
              <a:buChar char="•"/>
            </a:pPr>
            <a:r>
              <a:rPr lang="en-CA" sz="2000" dirty="0" smtClean="0"/>
              <a:t>Lots of talented people contribute to it</a:t>
            </a:r>
          </a:p>
          <a:p>
            <a:pPr marL="342900" indent="-342900">
              <a:buFont typeface="Arial" panose="020B0604020202020204" pitchFamily="34" charset="0"/>
              <a:buChar char="•"/>
            </a:pPr>
            <a:r>
              <a:rPr lang="en-CA" sz="2000" dirty="0"/>
              <a:t>Works on everything from a server to an Arduino</a:t>
            </a:r>
          </a:p>
          <a:p>
            <a:pPr marL="342900" indent="-342900">
              <a:buFont typeface="Arial" panose="020B0604020202020204" pitchFamily="34" charset="0"/>
              <a:buChar char="•"/>
            </a:pPr>
            <a:endParaRPr lang="en-CA" sz="2000" dirty="0"/>
          </a:p>
        </p:txBody>
      </p:sp>
    </p:spTree>
    <p:extLst>
      <p:ext uri="{BB962C8B-B14F-4D97-AF65-F5344CB8AC3E}">
        <p14:creationId xmlns:p14="http://schemas.microsoft.com/office/powerpoint/2010/main" val="3139998408"/>
      </p:ext>
    </p:extLst>
  </p:cSld>
  <p:clrMapOvr>
    <a:masterClrMapping/>
  </p:clrMapOvr>
  <p:transition>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12192000" cy="90872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9842501" y="215900"/>
            <a:ext cx="1995622" cy="506140"/>
          </a:xfrm>
          <a:prstGeom prst="rect">
            <a:avLst/>
          </a:prstGeom>
        </p:spPr>
      </p:pic>
      <p:sp>
        <p:nvSpPr>
          <p:cNvPr id="11" name="TextBox 10"/>
          <p:cNvSpPr txBox="1"/>
          <p:nvPr/>
        </p:nvSpPr>
        <p:spPr>
          <a:xfrm>
            <a:off x="236130" y="142852"/>
            <a:ext cx="7648238" cy="584776"/>
          </a:xfrm>
          <a:prstGeom prst="rect">
            <a:avLst/>
          </a:prstGeom>
          <a:noFill/>
        </p:spPr>
        <p:txBody>
          <a:bodyPr wrap="square" rtlCol="0">
            <a:spAutoFit/>
          </a:bodyPr>
          <a:lstStyle/>
          <a:p>
            <a:r>
              <a:rPr lang="en-CA" sz="3200" dirty="0">
                <a:solidFill>
                  <a:schemeClr val="bg1"/>
                </a:solidFill>
                <a:latin typeface="DINPro-Regular" pitchFamily="50" charset="0"/>
                <a:cs typeface="Arial" pitchFamily="34" charset="0"/>
              </a:rPr>
              <a:t>Overview of ROS &amp; MATLAB</a:t>
            </a:r>
          </a:p>
        </p:txBody>
      </p:sp>
      <p:sp>
        <p:nvSpPr>
          <p:cNvPr id="3" name="TextBox 2"/>
          <p:cNvSpPr txBox="1"/>
          <p:nvPr/>
        </p:nvSpPr>
        <p:spPr>
          <a:xfrm>
            <a:off x="388307" y="1503123"/>
            <a:ext cx="9244208" cy="4401205"/>
          </a:xfrm>
          <a:prstGeom prst="rect">
            <a:avLst/>
          </a:prstGeom>
          <a:noFill/>
        </p:spPr>
        <p:txBody>
          <a:bodyPr wrap="square" rtlCol="0">
            <a:spAutoFit/>
          </a:bodyPr>
          <a:lstStyle/>
          <a:p>
            <a:r>
              <a:rPr lang="en-CA" sz="2800" dirty="0"/>
              <a:t>What is </a:t>
            </a:r>
            <a:r>
              <a:rPr lang="en-CA" sz="2800" dirty="0" smtClean="0"/>
              <a:t>the MATLAB Robotics </a:t>
            </a:r>
            <a:r>
              <a:rPr lang="en-CA" sz="2800" dirty="0"/>
              <a:t>System Toolbox</a:t>
            </a:r>
            <a:r>
              <a:rPr lang="en-CA" sz="2800" dirty="0" smtClean="0"/>
              <a:t>?</a:t>
            </a:r>
          </a:p>
          <a:p>
            <a:endParaRPr lang="en-CA" sz="2800" dirty="0"/>
          </a:p>
          <a:p>
            <a:pPr marL="457200" indent="-457200">
              <a:buFont typeface="Arial" panose="020B0604020202020204" pitchFamily="34" charset="0"/>
              <a:buChar char="•"/>
            </a:pPr>
            <a:r>
              <a:rPr lang="en-CA" sz="2000" dirty="0" smtClean="0"/>
              <a:t>Ability to publish and subscribe to topics</a:t>
            </a:r>
          </a:p>
          <a:p>
            <a:pPr marL="457200" indent="-457200">
              <a:buFont typeface="Arial" panose="020B0604020202020204" pitchFamily="34" charset="0"/>
              <a:buChar char="•"/>
            </a:pPr>
            <a:r>
              <a:rPr lang="en-CA" sz="2000" dirty="0" smtClean="0"/>
              <a:t>Call services</a:t>
            </a:r>
          </a:p>
          <a:p>
            <a:pPr marL="457200" indent="-457200">
              <a:buFont typeface="Arial" panose="020B0604020202020204" pitchFamily="34" charset="0"/>
              <a:buChar char="•"/>
            </a:pPr>
            <a:r>
              <a:rPr lang="en-CA" sz="2000" dirty="0" smtClean="0"/>
              <a:t>Analyze  bag files</a:t>
            </a:r>
          </a:p>
          <a:p>
            <a:pPr marL="457200" indent="-457200">
              <a:buFont typeface="Arial" panose="020B0604020202020204" pitchFamily="34" charset="0"/>
              <a:buChar char="•"/>
            </a:pPr>
            <a:r>
              <a:rPr lang="en-CA" sz="2000" dirty="0" smtClean="0"/>
              <a:t>Convert </a:t>
            </a:r>
            <a:r>
              <a:rPr lang="en-CA" sz="2000" dirty="0" err="1" smtClean="0"/>
              <a:t>SimLink</a:t>
            </a:r>
            <a:r>
              <a:rPr lang="en-CA" sz="2000" dirty="0" smtClean="0"/>
              <a:t> code into ROS code</a:t>
            </a:r>
          </a:p>
          <a:p>
            <a:pPr marL="457200" indent="-457200">
              <a:buFont typeface="Arial" panose="020B0604020202020204" pitchFamily="34" charset="0"/>
              <a:buChar char="•"/>
            </a:pPr>
            <a:endParaRPr lang="en-CA" sz="2000" dirty="0" smtClean="0"/>
          </a:p>
          <a:p>
            <a:endParaRPr lang="en-CA" sz="2800" dirty="0" smtClean="0"/>
          </a:p>
          <a:p>
            <a:pPr marL="457200" indent="-457200">
              <a:buFont typeface="Arial" panose="020B0604020202020204" pitchFamily="34" charset="0"/>
              <a:buChar char="•"/>
            </a:pPr>
            <a:endParaRPr lang="en-CA" sz="2000" dirty="0" smtClean="0"/>
          </a:p>
          <a:p>
            <a:pPr marL="457200" indent="-457200">
              <a:buFont typeface="Arial" panose="020B0604020202020204" pitchFamily="34" charset="0"/>
              <a:buChar char="•"/>
            </a:pPr>
            <a:endParaRPr lang="en-CA" sz="2000" dirty="0" smtClean="0"/>
          </a:p>
          <a:p>
            <a:pPr marL="457200" indent="-457200">
              <a:buFont typeface="Arial" panose="020B0604020202020204" pitchFamily="34" charset="0"/>
              <a:buChar char="•"/>
            </a:pPr>
            <a:endParaRPr lang="en-CA" sz="2800" dirty="0" smtClean="0"/>
          </a:p>
          <a:p>
            <a:pPr marL="457200" indent="-457200">
              <a:buFont typeface="Arial" panose="020B0604020202020204" pitchFamily="34" charset="0"/>
              <a:buChar char="•"/>
            </a:pPr>
            <a:endParaRPr lang="en-CA" sz="2800" dirty="0" smtClean="0"/>
          </a:p>
        </p:txBody>
      </p:sp>
    </p:spTree>
    <p:extLst>
      <p:ext uri="{BB962C8B-B14F-4D97-AF65-F5344CB8AC3E}">
        <p14:creationId xmlns:p14="http://schemas.microsoft.com/office/powerpoint/2010/main" val="2466831639"/>
      </p:ext>
    </p:extLst>
  </p:cSld>
  <p:clrMapOvr>
    <a:masterClrMapping/>
  </p:clrMapOvr>
  <p:transition>
    <p:fade thruBlk="1"/>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sic_presentation">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basic_presentation1</Template>
  <TotalTime>15881</TotalTime>
  <Words>583</Words>
  <Application>Microsoft Office PowerPoint</Application>
  <PresentationFormat>Widescreen</PresentationFormat>
  <Paragraphs>133</Paragraphs>
  <Slides>18</Slides>
  <Notes>18</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Calibri</vt:lpstr>
      <vt:lpstr>DINPro-Bold</vt:lpstr>
      <vt:lpstr>DINPro-Medium</vt:lpstr>
      <vt:lpstr>DINPro-Regular</vt:lpstr>
      <vt:lpstr>Lucida Sans Unicode</vt:lpstr>
      <vt:lpstr>Verdana</vt:lpstr>
      <vt:lpstr>Wingdings 2</vt:lpstr>
      <vt:lpstr>Wingdings 3</vt:lpstr>
      <vt:lpstr>basic_presentation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 Drexler</dc:creator>
  <cp:lastModifiedBy>Ilia Baranov</cp:lastModifiedBy>
  <cp:revision>545</cp:revision>
  <dcterms:created xsi:type="dcterms:W3CDTF">2014-10-14T12:50:08Z</dcterms:created>
  <dcterms:modified xsi:type="dcterms:W3CDTF">2015-05-30T10:21:45Z</dcterms:modified>
</cp:coreProperties>
</file>